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6576000" cy="29260800"/>
  <p:notesSz cx="32918400" cy="5120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743" kern="1200">
        <a:solidFill>
          <a:schemeClr val="tx1"/>
        </a:solidFill>
        <a:latin typeface="Helvetica" charset="0"/>
        <a:ea typeface="ＭＳ Ｐゴシック" charset="-128"/>
        <a:cs typeface="+mn-cs"/>
      </a:defRPr>
    </a:lvl1pPr>
    <a:lvl2pPr marL="391824" algn="l" rtl="0" fontAlgn="base">
      <a:spcBef>
        <a:spcPct val="0"/>
      </a:spcBef>
      <a:spcAft>
        <a:spcPct val="0"/>
      </a:spcAft>
      <a:defRPr sz="2743" kern="1200">
        <a:solidFill>
          <a:schemeClr val="tx1"/>
        </a:solidFill>
        <a:latin typeface="Helvetica" charset="0"/>
        <a:ea typeface="ＭＳ Ｐゴシック" charset="-128"/>
        <a:cs typeface="+mn-cs"/>
      </a:defRPr>
    </a:lvl2pPr>
    <a:lvl3pPr marL="783648" algn="l" rtl="0" fontAlgn="base">
      <a:spcBef>
        <a:spcPct val="0"/>
      </a:spcBef>
      <a:spcAft>
        <a:spcPct val="0"/>
      </a:spcAft>
      <a:defRPr sz="2743" kern="1200">
        <a:solidFill>
          <a:schemeClr val="tx1"/>
        </a:solidFill>
        <a:latin typeface="Helvetica" charset="0"/>
        <a:ea typeface="ＭＳ Ｐゴシック" charset="-128"/>
        <a:cs typeface="+mn-cs"/>
      </a:defRPr>
    </a:lvl3pPr>
    <a:lvl4pPr marL="1175472" algn="l" rtl="0" fontAlgn="base">
      <a:spcBef>
        <a:spcPct val="0"/>
      </a:spcBef>
      <a:spcAft>
        <a:spcPct val="0"/>
      </a:spcAft>
      <a:defRPr sz="2743" kern="1200">
        <a:solidFill>
          <a:schemeClr val="tx1"/>
        </a:solidFill>
        <a:latin typeface="Helvetica" charset="0"/>
        <a:ea typeface="ＭＳ Ｐゴシック" charset="-128"/>
        <a:cs typeface="+mn-cs"/>
      </a:defRPr>
    </a:lvl4pPr>
    <a:lvl5pPr marL="1567296" algn="l" rtl="0" fontAlgn="base">
      <a:spcBef>
        <a:spcPct val="0"/>
      </a:spcBef>
      <a:spcAft>
        <a:spcPct val="0"/>
      </a:spcAft>
      <a:defRPr sz="2743" kern="1200">
        <a:solidFill>
          <a:schemeClr val="tx1"/>
        </a:solidFill>
        <a:latin typeface="Helvetica" charset="0"/>
        <a:ea typeface="ＭＳ Ｐゴシック" charset="-128"/>
        <a:cs typeface="+mn-cs"/>
      </a:defRPr>
    </a:lvl5pPr>
    <a:lvl6pPr marL="1959121" algn="l" defTabSz="783648" rtl="0" eaLnBrk="1" latinLnBrk="0" hangingPunct="1">
      <a:defRPr sz="2743" kern="1200">
        <a:solidFill>
          <a:schemeClr val="tx1"/>
        </a:solidFill>
        <a:latin typeface="Helvetica" charset="0"/>
        <a:ea typeface="ＭＳ Ｐゴシック" charset="-128"/>
        <a:cs typeface="+mn-cs"/>
      </a:defRPr>
    </a:lvl6pPr>
    <a:lvl7pPr marL="2350945" algn="l" defTabSz="783648" rtl="0" eaLnBrk="1" latinLnBrk="0" hangingPunct="1">
      <a:defRPr sz="2743" kern="1200">
        <a:solidFill>
          <a:schemeClr val="tx1"/>
        </a:solidFill>
        <a:latin typeface="Helvetica" charset="0"/>
        <a:ea typeface="ＭＳ Ｐゴシック" charset="-128"/>
        <a:cs typeface="+mn-cs"/>
      </a:defRPr>
    </a:lvl7pPr>
    <a:lvl8pPr marL="2742769" algn="l" defTabSz="783648" rtl="0" eaLnBrk="1" latinLnBrk="0" hangingPunct="1">
      <a:defRPr sz="2743" kern="1200">
        <a:solidFill>
          <a:schemeClr val="tx1"/>
        </a:solidFill>
        <a:latin typeface="Helvetica" charset="0"/>
        <a:ea typeface="ＭＳ Ｐゴシック" charset="-128"/>
        <a:cs typeface="+mn-cs"/>
      </a:defRPr>
    </a:lvl8pPr>
    <a:lvl9pPr marL="3134593" algn="l" defTabSz="783648" rtl="0" eaLnBrk="1" latinLnBrk="0" hangingPunct="1">
      <a:defRPr sz="2743" kern="1200">
        <a:solidFill>
          <a:schemeClr val="tx1"/>
        </a:solidFill>
        <a:latin typeface="Helvetica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37" userDrawn="1">
          <p15:clr>
            <a:srgbClr val="A4A3A4"/>
          </p15:clr>
        </p15:guide>
        <p15:guide id="2" orient="horz" pos="17451" userDrawn="1">
          <p15:clr>
            <a:srgbClr val="A4A3A4"/>
          </p15:clr>
        </p15:guide>
        <p15:guide id="3" orient="horz" pos="3315" userDrawn="1">
          <p15:clr>
            <a:srgbClr val="A4A3A4"/>
          </p15:clr>
        </p15:guide>
        <p15:guide id="4" orient="horz" pos="1892" userDrawn="1">
          <p15:clr>
            <a:srgbClr val="A4A3A4"/>
          </p15:clr>
        </p15:guide>
        <p15:guide id="5" pos="5313" userDrawn="1">
          <p15:clr>
            <a:srgbClr val="A4A3A4"/>
          </p15:clr>
        </p15:guide>
        <p15:guide id="6" pos="6008" userDrawn="1">
          <p15:clr>
            <a:srgbClr val="A4A3A4"/>
          </p15:clr>
        </p15:guide>
        <p15:guide id="7" pos="10937" userDrawn="1">
          <p15:clr>
            <a:srgbClr val="A4A3A4"/>
          </p15:clr>
        </p15:guide>
        <p15:guide id="8" pos="17525" userDrawn="1">
          <p15:clr>
            <a:srgbClr val="A4A3A4"/>
          </p15:clr>
        </p15:guide>
        <p15:guide id="9" pos="822" userDrawn="1">
          <p15:clr>
            <a:srgbClr val="A4A3A4"/>
          </p15:clr>
        </p15:guide>
        <p15:guide id="10" pos="11664" userDrawn="1">
          <p15:clr>
            <a:srgbClr val="A4A3A4"/>
          </p15:clr>
        </p15:guide>
        <p15:guide id="11" pos="16831" userDrawn="1">
          <p15:clr>
            <a:srgbClr val="A4A3A4"/>
          </p15:clr>
        </p15:guide>
        <p15:guide id="12" pos="220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191919"/>
    <a:srgbClr val="FFFF66"/>
    <a:srgbClr val="FFFFE1"/>
    <a:srgbClr val="FFF3F3"/>
    <a:srgbClr val="800040"/>
    <a:srgbClr val="004080"/>
    <a:srgbClr val="FF6FC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6588"/>
    <p:restoredTop sz="94627"/>
  </p:normalViewPr>
  <p:slideViewPr>
    <p:cSldViewPr snapToGrid="0">
      <p:cViewPr>
        <p:scale>
          <a:sx n="50" d="100"/>
          <a:sy n="50" d="100"/>
        </p:scale>
        <p:origin x="-1496" y="-4904"/>
      </p:cViewPr>
      <p:guideLst>
        <p:guide orient="horz" pos="637"/>
        <p:guide orient="horz" pos="17451"/>
        <p:guide orient="horz" pos="3315"/>
        <p:guide orient="horz" pos="1892"/>
        <p:guide pos="5313"/>
        <p:guide pos="6008"/>
        <p:guide pos="10937"/>
        <p:guide pos="17525"/>
        <p:guide pos="822"/>
        <p:guide pos="11664"/>
        <p:guide pos="16831"/>
        <p:guide pos="2205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50" d="100"/>
        <a:sy n="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14265275" cy="25669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8646776" y="1"/>
            <a:ext cx="14263688" cy="256698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76E998-DB95-E64D-BCC3-723E1CA01B22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48639413"/>
            <a:ext cx="14265275" cy="2566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8646776" y="48639413"/>
            <a:ext cx="14263688" cy="2566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14CAFB-0637-D240-95DE-A45E354DA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67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14265275" cy="2560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8646776" y="0"/>
            <a:ext cx="14263688" cy="2560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9A4FC4DF-8DBC-1544-810F-55C50455989D}" type="datetime1">
              <a:rPr lang="en-US" altLang="x-none"/>
              <a:pPr/>
              <a:t>12/7/16</a:t>
            </a:fld>
            <a:endParaRPr lang="en-US" alt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457700" y="3840163"/>
            <a:ext cx="24003000" cy="19202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292475" y="24323676"/>
            <a:ext cx="26333450" cy="2304256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48637825"/>
            <a:ext cx="14265275" cy="2559051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8646776" y="48637825"/>
            <a:ext cx="14263688" cy="2559051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B07B7FEE-F006-BE47-B8B2-0725CC0172B0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391824" rtl="0" eaLnBrk="0" fontAlgn="base" hangingPunct="0">
      <a:spcBef>
        <a:spcPct val="30000"/>
      </a:spcBef>
      <a:spcAft>
        <a:spcPct val="0"/>
      </a:spcAft>
      <a:defRPr sz="1029" kern="1200">
        <a:solidFill>
          <a:schemeClr val="tx1"/>
        </a:solidFill>
        <a:latin typeface="+mn-lt"/>
        <a:ea typeface="ＭＳ Ｐゴシック" pitchFamily="-111" charset="-128"/>
        <a:cs typeface="ＭＳ Ｐゴシック" pitchFamily="-111" charset="-128"/>
      </a:defRPr>
    </a:lvl1pPr>
    <a:lvl2pPr marL="391824" algn="l" defTabSz="391824" rtl="0" eaLnBrk="0" fontAlgn="base" hangingPunct="0">
      <a:spcBef>
        <a:spcPct val="30000"/>
      </a:spcBef>
      <a:spcAft>
        <a:spcPct val="0"/>
      </a:spcAft>
      <a:defRPr sz="1029" kern="1200">
        <a:solidFill>
          <a:schemeClr val="tx1"/>
        </a:solidFill>
        <a:latin typeface="+mn-lt"/>
        <a:ea typeface="ＭＳ Ｐゴシック" pitchFamily="-111" charset="-128"/>
        <a:cs typeface="+mn-cs"/>
      </a:defRPr>
    </a:lvl2pPr>
    <a:lvl3pPr marL="783648" algn="l" defTabSz="391824" rtl="0" eaLnBrk="0" fontAlgn="base" hangingPunct="0">
      <a:spcBef>
        <a:spcPct val="30000"/>
      </a:spcBef>
      <a:spcAft>
        <a:spcPct val="0"/>
      </a:spcAft>
      <a:defRPr sz="1029" kern="1200">
        <a:solidFill>
          <a:schemeClr val="tx1"/>
        </a:solidFill>
        <a:latin typeface="+mn-lt"/>
        <a:ea typeface="ＭＳ Ｐゴシック" pitchFamily="-111" charset="-128"/>
        <a:cs typeface="+mn-cs"/>
      </a:defRPr>
    </a:lvl3pPr>
    <a:lvl4pPr marL="1175472" algn="l" defTabSz="391824" rtl="0" eaLnBrk="0" fontAlgn="base" hangingPunct="0">
      <a:spcBef>
        <a:spcPct val="30000"/>
      </a:spcBef>
      <a:spcAft>
        <a:spcPct val="0"/>
      </a:spcAft>
      <a:defRPr sz="1029" kern="1200">
        <a:solidFill>
          <a:schemeClr val="tx1"/>
        </a:solidFill>
        <a:latin typeface="+mn-lt"/>
        <a:ea typeface="ＭＳ Ｐゴシック" pitchFamily="-111" charset="-128"/>
        <a:cs typeface="+mn-cs"/>
      </a:defRPr>
    </a:lvl4pPr>
    <a:lvl5pPr marL="1567296" algn="l" defTabSz="391824" rtl="0" eaLnBrk="0" fontAlgn="base" hangingPunct="0">
      <a:spcBef>
        <a:spcPct val="30000"/>
      </a:spcBef>
      <a:spcAft>
        <a:spcPct val="0"/>
      </a:spcAft>
      <a:defRPr sz="1029" kern="1200">
        <a:solidFill>
          <a:schemeClr val="tx1"/>
        </a:solidFill>
        <a:latin typeface="+mn-lt"/>
        <a:ea typeface="ＭＳ Ｐゴシック" pitchFamily="-111" charset="-128"/>
        <a:cs typeface="+mn-cs"/>
      </a:defRPr>
    </a:lvl5pPr>
    <a:lvl6pPr marL="1959121" algn="l" defTabSz="391824" rtl="0" eaLnBrk="1" latinLnBrk="0" hangingPunct="1">
      <a:defRPr sz="1029" kern="1200">
        <a:solidFill>
          <a:schemeClr val="tx1"/>
        </a:solidFill>
        <a:latin typeface="+mn-lt"/>
        <a:ea typeface="+mn-ea"/>
        <a:cs typeface="+mn-cs"/>
      </a:defRPr>
    </a:lvl6pPr>
    <a:lvl7pPr marL="2350945" algn="l" defTabSz="391824" rtl="0" eaLnBrk="1" latinLnBrk="0" hangingPunct="1">
      <a:defRPr sz="1029" kern="1200">
        <a:solidFill>
          <a:schemeClr val="tx1"/>
        </a:solidFill>
        <a:latin typeface="+mn-lt"/>
        <a:ea typeface="+mn-ea"/>
        <a:cs typeface="+mn-cs"/>
      </a:defRPr>
    </a:lvl7pPr>
    <a:lvl8pPr marL="2742769" algn="l" defTabSz="391824" rtl="0" eaLnBrk="1" latinLnBrk="0" hangingPunct="1">
      <a:defRPr sz="1029" kern="1200">
        <a:solidFill>
          <a:schemeClr val="tx1"/>
        </a:solidFill>
        <a:latin typeface="+mn-lt"/>
        <a:ea typeface="+mn-ea"/>
        <a:cs typeface="+mn-cs"/>
      </a:defRPr>
    </a:lvl8pPr>
    <a:lvl9pPr marL="3134593" algn="l" defTabSz="391824" rtl="0" eaLnBrk="1" latinLnBrk="0" hangingPunct="1">
      <a:defRPr sz="102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4457700" y="3840163"/>
            <a:ext cx="24003000" cy="192024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x-none" altLang="x-none" sz="9600" dirty="0">
              <a:solidFill>
                <a:srgbClr val="FF0000"/>
              </a:solidFill>
              <a:ea typeface="ＭＳ Ｐゴシック" charset="-128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/>
            <a:fld id="{710DD559-F35A-2A4F-8AD2-4BE1DFAC84DC}" type="slidenum">
              <a:rPr lang="en-US" altLang="x-none" sz="1200">
                <a:latin typeface="Calibri" charset="0"/>
              </a:rPr>
              <a:pPr eaLnBrk="1" hangingPunct="1"/>
              <a:t>1</a:t>
            </a:fld>
            <a:endParaRPr lang="en-US" altLang="x-none" sz="1200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2975" y="9090378"/>
            <a:ext cx="31090053" cy="627097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5947" y="16580556"/>
            <a:ext cx="25604108" cy="7478889"/>
          </a:xfrm>
        </p:spPr>
        <p:txBody>
          <a:bodyPr/>
          <a:lstStyle>
            <a:lvl1pPr marL="0" indent="0" algn="ctr">
              <a:buNone/>
              <a:defRPr/>
            </a:lvl1pPr>
            <a:lvl2pPr marL="391886" indent="0" algn="ctr">
              <a:buNone/>
              <a:defRPr/>
            </a:lvl2pPr>
            <a:lvl3pPr marL="783772" indent="0" algn="ctr">
              <a:buNone/>
              <a:defRPr/>
            </a:lvl3pPr>
            <a:lvl4pPr marL="1175657" indent="0" algn="ctr">
              <a:buNone/>
              <a:defRPr/>
            </a:lvl4pPr>
            <a:lvl5pPr marL="1567544" indent="0" algn="ctr">
              <a:buNone/>
              <a:defRPr/>
            </a:lvl5pPr>
            <a:lvl6pPr marL="1959430" indent="0" algn="ctr">
              <a:buNone/>
              <a:defRPr/>
            </a:lvl6pPr>
            <a:lvl7pPr marL="2351316" indent="0" algn="ctr">
              <a:buNone/>
              <a:defRPr/>
            </a:lvl7pPr>
            <a:lvl8pPr marL="2743201" indent="0" algn="ctr">
              <a:buNone/>
              <a:defRPr/>
            </a:lvl8pPr>
            <a:lvl9pPr marL="313508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F34F13-CB80-2F40-96F6-B297A6574231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5897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85F96D-A1DF-A848-91A5-A9E598987281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19349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061082" y="2600679"/>
            <a:ext cx="7771947" cy="234089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2973" y="2600679"/>
            <a:ext cx="23209250" cy="234089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F6F13C-B0DB-7E47-8B31-5F230F75EB7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677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90F72-B4E1-6648-B5AC-4FECADACB31F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77992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9252" y="18803057"/>
            <a:ext cx="31090053" cy="5810956"/>
          </a:xfrm>
        </p:spPr>
        <p:txBody>
          <a:bodyPr anchor="t"/>
          <a:lstStyle>
            <a:lvl1pPr algn="l">
              <a:defRPr sz="3428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9252" y="12402257"/>
            <a:ext cx="31090053" cy="6400800"/>
          </a:xfrm>
        </p:spPr>
        <p:txBody>
          <a:bodyPr anchor="b"/>
          <a:lstStyle>
            <a:lvl1pPr marL="0" indent="0">
              <a:buNone/>
              <a:defRPr sz="1714"/>
            </a:lvl1pPr>
            <a:lvl2pPr marL="391886" indent="0">
              <a:buNone/>
              <a:defRPr sz="1542"/>
            </a:lvl2pPr>
            <a:lvl3pPr marL="783772" indent="0">
              <a:buNone/>
              <a:defRPr sz="1372"/>
            </a:lvl3pPr>
            <a:lvl4pPr marL="1175657" indent="0">
              <a:buNone/>
              <a:defRPr sz="1200"/>
            </a:lvl4pPr>
            <a:lvl5pPr marL="1567544" indent="0">
              <a:buNone/>
              <a:defRPr sz="1200"/>
            </a:lvl5pPr>
            <a:lvl6pPr marL="1959430" indent="0">
              <a:buNone/>
              <a:defRPr sz="1200"/>
            </a:lvl6pPr>
            <a:lvl7pPr marL="2351316" indent="0">
              <a:buNone/>
              <a:defRPr sz="1200"/>
            </a:lvl7pPr>
            <a:lvl8pPr marL="2743201" indent="0">
              <a:buNone/>
              <a:defRPr sz="1200"/>
            </a:lvl8pPr>
            <a:lvl9pPr marL="3135086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A0DDC9-0B26-2C44-9B08-752DED82183C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5641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2975" y="8453969"/>
            <a:ext cx="15490598" cy="17555633"/>
          </a:xfrm>
        </p:spPr>
        <p:txBody>
          <a:bodyPr/>
          <a:lstStyle>
            <a:lvl1pPr>
              <a:defRPr sz="2400"/>
            </a:lvl1pPr>
            <a:lvl2pPr>
              <a:defRPr sz="2057"/>
            </a:lvl2pPr>
            <a:lvl3pPr>
              <a:defRPr sz="1714"/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342428" y="8453969"/>
            <a:ext cx="15490598" cy="17555633"/>
          </a:xfrm>
        </p:spPr>
        <p:txBody>
          <a:bodyPr/>
          <a:lstStyle>
            <a:lvl1pPr>
              <a:defRPr sz="2400"/>
            </a:lvl1pPr>
            <a:lvl2pPr>
              <a:defRPr sz="2057"/>
            </a:lvl2pPr>
            <a:lvl3pPr>
              <a:defRPr sz="1714"/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CE7487-2B5A-1F4E-931F-D40CF32CEFFB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948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9028" y="1171222"/>
            <a:ext cx="32917947" cy="4876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9028" y="6550380"/>
            <a:ext cx="16160750" cy="2729089"/>
          </a:xfrm>
        </p:spPr>
        <p:txBody>
          <a:bodyPr anchor="b"/>
          <a:lstStyle>
            <a:lvl1pPr marL="0" indent="0">
              <a:buNone/>
              <a:defRPr sz="2057" b="1"/>
            </a:lvl1pPr>
            <a:lvl2pPr marL="391886" indent="0">
              <a:buNone/>
              <a:defRPr sz="1714" b="1"/>
            </a:lvl2pPr>
            <a:lvl3pPr marL="783772" indent="0">
              <a:buNone/>
              <a:defRPr sz="1542" b="1"/>
            </a:lvl3pPr>
            <a:lvl4pPr marL="1175657" indent="0">
              <a:buNone/>
              <a:defRPr sz="1372" b="1"/>
            </a:lvl4pPr>
            <a:lvl5pPr marL="1567544" indent="0">
              <a:buNone/>
              <a:defRPr sz="1372" b="1"/>
            </a:lvl5pPr>
            <a:lvl6pPr marL="1959430" indent="0">
              <a:buNone/>
              <a:defRPr sz="1372" b="1"/>
            </a:lvl6pPr>
            <a:lvl7pPr marL="2351316" indent="0">
              <a:buNone/>
              <a:defRPr sz="1372" b="1"/>
            </a:lvl7pPr>
            <a:lvl8pPr marL="2743201" indent="0">
              <a:buNone/>
              <a:defRPr sz="1372" b="1"/>
            </a:lvl8pPr>
            <a:lvl9pPr marL="3135086" indent="0">
              <a:buNone/>
              <a:defRPr sz="13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9028" y="9279469"/>
            <a:ext cx="16160750" cy="16858545"/>
          </a:xfrm>
        </p:spPr>
        <p:txBody>
          <a:bodyPr/>
          <a:lstStyle>
            <a:lvl1pPr>
              <a:defRPr sz="2057"/>
            </a:lvl1pPr>
            <a:lvl2pPr>
              <a:defRPr sz="1714"/>
            </a:lvl2pPr>
            <a:lvl3pPr>
              <a:defRPr sz="1542"/>
            </a:lvl3pPr>
            <a:lvl4pPr>
              <a:defRPr sz="1372"/>
            </a:lvl4pPr>
            <a:lvl5pPr>
              <a:defRPr sz="1372"/>
            </a:lvl5pPr>
            <a:lvl6pPr>
              <a:defRPr sz="1372"/>
            </a:lvl6pPr>
            <a:lvl7pPr>
              <a:defRPr sz="1372"/>
            </a:lvl7pPr>
            <a:lvl8pPr>
              <a:defRPr sz="1372"/>
            </a:lvl8pPr>
            <a:lvl9pPr>
              <a:defRPr sz="137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80553" y="6550380"/>
            <a:ext cx="16166420" cy="2729089"/>
          </a:xfrm>
        </p:spPr>
        <p:txBody>
          <a:bodyPr anchor="b"/>
          <a:lstStyle>
            <a:lvl1pPr marL="0" indent="0">
              <a:buNone/>
              <a:defRPr sz="2057" b="1"/>
            </a:lvl1pPr>
            <a:lvl2pPr marL="391886" indent="0">
              <a:buNone/>
              <a:defRPr sz="1714" b="1"/>
            </a:lvl2pPr>
            <a:lvl3pPr marL="783772" indent="0">
              <a:buNone/>
              <a:defRPr sz="1542" b="1"/>
            </a:lvl3pPr>
            <a:lvl4pPr marL="1175657" indent="0">
              <a:buNone/>
              <a:defRPr sz="1372" b="1"/>
            </a:lvl4pPr>
            <a:lvl5pPr marL="1567544" indent="0">
              <a:buNone/>
              <a:defRPr sz="1372" b="1"/>
            </a:lvl5pPr>
            <a:lvl6pPr marL="1959430" indent="0">
              <a:buNone/>
              <a:defRPr sz="1372" b="1"/>
            </a:lvl6pPr>
            <a:lvl7pPr marL="2351316" indent="0">
              <a:buNone/>
              <a:defRPr sz="1372" b="1"/>
            </a:lvl7pPr>
            <a:lvl8pPr marL="2743201" indent="0">
              <a:buNone/>
              <a:defRPr sz="1372" b="1"/>
            </a:lvl8pPr>
            <a:lvl9pPr marL="3135086" indent="0">
              <a:buNone/>
              <a:defRPr sz="13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80553" y="9279469"/>
            <a:ext cx="16166420" cy="16858545"/>
          </a:xfrm>
        </p:spPr>
        <p:txBody>
          <a:bodyPr/>
          <a:lstStyle>
            <a:lvl1pPr>
              <a:defRPr sz="2057"/>
            </a:lvl1pPr>
            <a:lvl2pPr>
              <a:defRPr sz="1714"/>
            </a:lvl2pPr>
            <a:lvl3pPr>
              <a:defRPr sz="1542"/>
            </a:lvl3pPr>
            <a:lvl4pPr>
              <a:defRPr sz="1372"/>
            </a:lvl4pPr>
            <a:lvl5pPr>
              <a:defRPr sz="1372"/>
            </a:lvl5pPr>
            <a:lvl6pPr>
              <a:defRPr sz="1372"/>
            </a:lvl6pPr>
            <a:lvl7pPr>
              <a:defRPr sz="1372"/>
            </a:lvl7pPr>
            <a:lvl8pPr>
              <a:defRPr sz="1372"/>
            </a:lvl8pPr>
            <a:lvl9pPr>
              <a:defRPr sz="137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25A5A6-2712-9A49-8BCF-A0A3C3DFE2BF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3539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9C2557-363B-074B-B65F-2A886808B98F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28678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63AC25-62F5-BB41-BBFF-D0A043BCD27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4055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9028" y="1165578"/>
            <a:ext cx="12033250" cy="4957234"/>
          </a:xfrm>
        </p:spPr>
        <p:txBody>
          <a:bodyPr anchor="b"/>
          <a:lstStyle>
            <a:lvl1pPr algn="l">
              <a:defRPr sz="1714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99973" y="1165579"/>
            <a:ext cx="20447000" cy="24972434"/>
          </a:xfrm>
        </p:spPr>
        <p:txBody>
          <a:bodyPr/>
          <a:lstStyle>
            <a:lvl1pPr>
              <a:defRPr sz="2743"/>
            </a:lvl1pPr>
            <a:lvl2pPr>
              <a:defRPr sz="2400"/>
            </a:lvl2pPr>
            <a:lvl3pPr>
              <a:defRPr sz="2057"/>
            </a:lvl3pPr>
            <a:lvl4pPr>
              <a:defRPr sz="1714"/>
            </a:lvl4pPr>
            <a:lvl5pPr>
              <a:defRPr sz="1714"/>
            </a:lvl5pPr>
            <a:lvl6pPr>
              <a:defRPr sz="1714"/>
            </a:lvl6pPr>
            <a:lvl7pPr>
              <a:defRPr sz="1714"/>
            </a:lvl7pPr>
            <a:lvl8pPr>
              <a:defRPr sz="1714"/>
            </a:lvl8pPr>
            <a:lvl9pPr>
              <a:defRPr sz="1714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9028" y="6122812"/>
            <a:ext cx="12033250" cy="20015200"/>
          </a:xfrm>
        </p:spPr>
        <p:txBody>
          <a:bodyPr/>
          <a:lstStyle>
            <a:lvl1pPr marL="0" indent="0">
              <a:buNone/>
              <a:defRPr sz="1200"/>
            </a:lvl1pPr>
            <a:lvl2pPr marL="391886" indent="0">
              <a:buNone/>
              <a:defRPr sz="1028"/>
            </a:lvl2pPr>
            <a:lvl3pPr marL="783772" indent="0">
              <a:buNone/>
              <a:defRPr sz="857"/>
            </a:lvl3pPr>
            <a:lvl4pPr marL="1175657" indent="0">
              <a:buNone/>
              <a:defRPr sz="772"/>
            </a:lvl4pPr>
            <a:lvl5pPr marL="1567544" indent="0">
              <a:buNone/>
              <a:defRPr sz="772"/>
            </a:lvl5pPr>
            <a:lvl6pPr marL="1959430" indent="0">
              <a:buNone/>
              <a:defRPr sz="772"/>
            </a:lvl6pPr>
            <a:lvl7pPr marL="2351316" indent="0">
              <a:buNone/>
              <a:defRPr sz="772"/>
            </a:lvl7pPr>
            <a:lvl8pPr marL="2743201" indent="0">
              <a:buNone/>
              <a:defRPr sz="772"/>
            </a:lvl8pPr>
            <a:lvl9pPr marL="3135086" indent="0">
              <a:buNone/>
              <a:defRPr sz="77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7576D8-786C-4543-85BE-F00D301B42E3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632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8699" y="20482280"/>
            <a:ext cx="21946053" cy="2418644"/>
          </a:xfrm>
        </p:spPr>
        <p:txBody>
          <a:bodyPr anchor="b"/>
          <a:lstStyle>
            <a:lvl1pPr algn="l">
              <a:defRPr sz="1714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68699" y="2614792"/>
            <a:ext cx="21946053" cy="17555633"/>
          </a:xfrm>
        </p:spPr>
        <p:txBody>
          <a:bodyPr/>
          <a:lstStyle>
            <a:lvl1pPr marL="0" indent="0">
              <a:buNone/>
              <a:defRPr sz="2743"/>
            </a:lvl1pPr>
            <a:lvl2pPr marL="391886" indent="0">
              <a:buNone/>
              <a:defRPr sz="2400"/>
            </a:lvl2pPr>
            <a:lvl3pPr marL="783772" indent="0">
              <a:buNone/>
              <a:defRPr sz="2057"/>
            </a:lvl3pPr>
            <a:lvl4pPr marL="1175657" indent="0">
              <a:buNone/>
              <a:defRPr sz="1714"/>
            </a:lvl4pPr>
            <a:lvl5pPr marL="1567544" indent="0">
              <a:buNone/>
              <a:defRPr sz="1714"/>
            </a:lvl5pPr>
            <a:lvl6pPr marL="1959430" indent="0">
              <a:buNone/>
              <a:defRPr sz="1714"/>
            </a:lvl6pPr>
            <a:lvl7pPr marL="2351316" indent="0">
              <a:buNone/>
              <a:defRPr sz="1714"/>
            </a:lvl7pPr>
            <a:lvl8pPr marL="2743201" indent="0">
              <a:buNone/>
              <a:defRPr sz="1714"/>
            </a:lvl8pPr>
            <a:lvl9pPr marL="3135086" indent="0">
              <a:buNone/>
              <a:defRPr sz="1714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8699" y="22900925"/>
            <a:ext cx="21946053" cy="3433233"/>
          </a:xfrm>
        </p:spPr>
        <p:txBody>
          <a:bodyPr/>
          <a:lstStyle>
            <a:lvl1pPr marL="0" indent="0">
              <a:buNone/>
              <a:defRPr sz="1200"/>
            </a:lvl1pPr>
            <a:lvl2pPr marL="391886" indent="0">
              <a:buNone/>
              <a:defRPr sz="1028"/>
            </a:lvl2pPr>
            <a:lvl3pPr marL="783772" indent="0">
              <a:buNone/>
              <a:defRPr sz="857"/>
            </a:lvl3pPr>
            <a:lvl4pPr marL="1175657" indent="0">
              <a:buNone/>
              <a:defRPr sz="772"/>
            </a:lvl4pPr>
            <a:lvl5pPr marL="1567544" indent="0">
              <a:buNone/>
              <a:defRPr sz="772"/>
            </a:lvl5pPr>
            <a:lvl6pPr marL="1959430" indent="0">
              <a:buNone/>
              <a:defRPr sz="772"/>
            </a:lvl6pPr>
            <a:lvl7pPr marL="2351316" indent="0">
              <a:buNone/>
              <a:defRPr sz="772"/>
            </a:lvl7pPr>
            <a:lvl8pPr marL="2743201" indent="0">
              <a:buNone/>
              <a:defRPr sz="772"/>
            </a:lvl8pPr>
            <a:lvl9pPr marL="3135086" indent="0">
              <a:buNone/>
              <a:defRPr sz="772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7608A6-44F1-6442-8F76-22BE03540DC3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0859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742974" y="2600960"/>
            <a:ext cx="31090053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407557" tIns="203779" rIns="407557" bIns="20377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742974" y="8454572"/>
            <a:ext cx="31090053" cy="17555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742973" y="26659840"/>
            <a:ext cx="7620000" cy="1950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>
              <a:defRPr sz="5314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497027" y="26659840"/>
            <a:ext cx="11581947" cy="1950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 algn="ctr">
              <a:defRPr sz="5314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6213028" y="26659840"/>
            <a:ext cx="7620000" cy="1950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 algn="r">
              <a:defRPr sz="5314">
                <a:latin typeface="Times New Roman" charset="0"/>
              </a:defRPr>
            </a:lvl1pPr>
          </a:lstStyle>
          <a:p>
            <a:fld id="{685C00B6-E686-F845-A38B-C770B9F38623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92955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ctr" defTabSz="3492955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2pPr>
      <a:lvl3pPr algn="ctr" defTabSz="3492955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3pPr>
      <a:lvl4pPr algn="ctr" defTabSz="3492955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4pPr>
      <a:lvl5pPr algn="ctr" defTabSz="3492955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5pPr>
      <a:lvl6pPr marL="391886" algn="ctr" defTabSz="3492955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6pPr>
      <a:lvl7pPr marL="783772" algn="ctr" defTabSz="3492955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7pPr>
      <a:lvl8pPr marL="1175657" algn="ctr" defTabSz="3492955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8pPr>
      <a:lvl9pPr marL="1567544" algn="ctr" defTabSz="3492955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9pPr>
    </p:titleStyle>
    <p:bodyStyle>
      <a:lvl1pPr marL="1310369" indent="-1310369" algn="l" defTabSz="3492955" rtl="0" eaLnBrk="0" fontAlgn="base" hangingPunct="0">
        <a:spcBef>
          <a:spcPct val="20000"/>
        </a:spcBef>
        <a:spcAft>
          <a:spcPct val="0"/>
        </a:spcAft>
        <a:buChar char="•"/>
        <a:defRPr sz="12257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2838451" indent="-1091294" algn="l" defTabSz="3492955" rtl="0" eaLnBrk="0" fontAlgn="base" hangingPunct="0">
        <a:spcBef>
          <a:spcPct val="20000"/>
        </a:spcBef>
        <a:spcAft>
          <a:spcPct val="0"/>
        </a:spcAft>
        <a:buChar char="–"/>
        <a:defRPr sz="10714">
          <a:solidFill>
            <a:schemeClr val="tx1"/>
          </a:solidFill>
          <a:latin typeface="+mn-lt"/>
          <a:ea typeface="ＭＳ Ｐゴシック" pitchFamily="-65" charset="-128"/>
        </a:defRPr>
      </a:lvl2pPr>
      <a:lvl3pPr marL="4366535" indent="-873579" algn="l" defTabSz="3492955" rtl="0" eaLnBrk="0" fontAlgn="base" hangingPunct="0">
        <a:spcBef>
          <a:spcPct val="20000"/>
        </a:spcBef>
        <a:spcAft>
          <a:spcPct val="0"/>
        </a:spcAft>
        <a:buChar char="•"/>
        <a:defRPr sz="9171">
          <a:solidFill>
            <a:schemeClr val="tx1"/>
          </a:solidFill>
          <a:latin typeface="+mn-lt"/>
          <a:ea typeface="ＭＳ Ｐゴシック" pitchFamily="-65" charset="-128"/>
        </a:defRPr>
      </a:lvl3pPr>
      <a:lvl4pPr marL="6113692" indent="-873579" algn="l" defTabSz="3492955" rtl="0" eaLnBrk="0" fontAlgn="base" hangingPunct="0">
        <a:spcBef>
          <a:spcPct val="20000"/>
        </a:spcBef>
        <a:spcAft>
          <a:spcPct val="0"/>
        </a:spcAft>
        <a:buChar char="–"/>
        <a:defRPr sz="7629">
          <a:solidFill>
            <a:schemeClr val="tx1"/>
          </a:solidFill>
          <a:latin typeface="+mn-lt"/>
          <a:ea typeface="ＭＳ Ｐゴシック" pitchFamily="-65" charset="-128"/>
        </a:defRPr>
      </a:lvl4pPr>
      <a:lvl5pPr marL="7859488" indent="-872219" algn="l" defTabSz="3492955" rtl="0" eaLnBrk="0" fontAlgn="base" hangingPunct="0">
        <a:spcBef>
          <a:spcPct val="20000"/>
        </a:spcBef>
        <a:spcAft>
          <a:spcPct val="0"/>
        </a:spcAft>
        <a:buChar char="»"/>
        <a:defRPr sz="7629">
          <a:solidFill>
            <a:schemeClr val="tx1"/>
          </a:solidFill>
          <a:latin typeface="+mn-lt"/>
          <a:ea typeface="ＭＳ Ｐゴシック" pitchFamily="-65" charset="-128"/>
        </a:defRPr>
      </a:lvl5pPr>
      <a:lvl6pPr marL="8251374" indent="-872219" algn="l" defTabSz="3492955" rtl="0" fontAlgn="base">
        <a:spcBef>
          <a:spcPct val="20000"/>
        </a:spcBef>
        <a:spcAft>
          <a:spcPct val="0"/>
        </a:spcAft>
        <a:buChar char="»"/>
        <a:defRPr sz="7629">
          <a:solidFill>
            <a:schemeClr val="tx1"/>
          </a:solidFill>
          <a:latin typeface="+mn-lt"/>
          <a:ea typeface="ＭＳ Ｐゴシック" pitchFamily="-65" charset="-128"/>
        </a:defRPr>
      </a:lvl6pPr>
      <a:lvl7pPr marL="8643260" indent="-872219" algn="l" defTabSz="3492955" rtl="0" fontAlgn="base">
        <a:spcBef>
          <a:spcPct val="20000"/>
        </a:spcBef>
        <a:spcAft>
          <a:spcPct val="0"/>
        </a:spcAft>
        <a:buChar char="»"/>
        <a:defRPr sz="7629">
          <a:solidFill>
            <a:schemeClr val="tx1"/>
          </a:solidFill>
          <a:latin typeface="+mn-lt"/>
          <a:ea typeface="ＭＳ Ｐゴシック" pitchFamily="-65" charset="-128"/>
        </a:defRPr>
      </a:lvl7pPr>
      <a:lvl8pPr marL="9035146" indent="-872219" algn="l" defTabSz="3492955" rtl="0" fontAlgn="base">
        <a:spcBef>
          <a:spcPct val="20000"/>
        </a:spcBef>
        <a:spcAft>
          <a:spcPct val="0"/>
        </a:spcAft>
        <a:buChar char="»"/>
        <a:defRPr sz="7629">
          <a:solidFill>
            <a:schemeClr val="tx1"/>
          </a:solidFill>
          <a:latin typeface="+mn-lt"/>
          <a:ea typeface="ＭＳ Ｐゴシック" pitchFamily="-65" charset="-128"/>
        </a:defRPr>
      </a:lvl8pPr>
      <a:lvl9pPr marL="9427032" indent="-872219" algn="l" defTabSz="3492955" rtl="0" fontAlgn="base">
        <a:spcBef>
          <a:spcPct val="20000"/>
        </a:spcBef>
        <a:spcAft>
          <a:spcPct val="0"/>
        </a:spcAft>
        <a:buChar char="»"/>
        <a:defRPr sz="7629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391886" rtl="0" eaLnBrk="1" latinLnBrk="0" hangingPunct="1">
        <a:defRPr sz="1542" kern="1200">
          <a:solidFill>
            <a:schemeClr val="tx1"/>
          </a:solidFill>
          <a:latin typeface="+mn-lt"/>
          <a:ea typeface="+mn-ea"/>
          <a:cs typeface="+mn-cs"/>
        </a:defRPr>
      </a:lvl1pPr>
      <a:lvl2pPr marL="391886" algn="l" defTabSz="391886" rtl="0" eaLnBrk="1" latinLnBrk="0" hangingPunct="1">
        <a:defRPr sz="1542" kern="1200">
          <a:solidFill>
            <a:schemeClr val="tx1"/>
          </a:solidFill>
          <a:latin typeface="+mn-lt"/>
          <a:ea typeface="+mn-ea"/>
          <a:cs typeface="+mn-cs"/>
        </a:defRPr>
      </a:lvl2pPr>
      <a:lvl3pPr marL="783772" algn="l" defTabSz="391886" rtl="0" eaLnBrk="1" latinLnBrk="0" hangingPunct="1">
        <a:defRPr sz="1542" kern="1200">
          <a:solidFill>
            <a:schemeClr val="tx1"/>
          </a:solidFill>
          <a:latin typeface="+mn-lt"/>
          <a:ea typeface="+mn-ea"/>
          <a:cs typeface="+mn-cs"/>
        </a:defRPr>
      </a:lvl3pPr>
      <a:lvl4pPr marL="1175657" algn="l" defTabSz="391886" rtl="0" eaLnBrk="1" latinLnBrk="0" hangingPunct="1">
        <a:defRPr sz="1542" kern="1200">
          <a:solidFill>
            <a:schemeClr val="tx1"/>
          </a:solidFill>
          <a:latin typeface="+mn-lt"/>
          <a:ea typeface="+mn-ea"/>
          <a:cs typeface="+mn-cs"/>
        </a:defRPr>
      </a:lvl4pPr>
      <a:lvl5pPr marL="1567544" algn="l" defTabSz="391886" rtl="0" eaLnBrk="1" latinLnBrk="0" hangingPunct="1">
        <a:defRPr sz="1542" kern="1200">
          <a:solidFill>
            <a:schemeClr val="tx1"/>
          </a:solidFill>
          <a:latin typeface="+mn-lt"/>
          <a:ea typeface="+mn-ea"/>
          <a:cs typeface="+mn-cs"/>
        </a:defRPr>
      </a:lvl5pPr>
      <a:lvl6pPr marL="1959430" algn="l" defTabSz="391886" rtl="0" eaLnBrk="1" latinLnBrk="0" hangingPunct="1">
        <a:defRPr sz="1542" kern="1200">
          <a:solidFill>
            <a:schemeClr val="tx1"/>
          </a:solidFill>
          <a:latin typeface="+mn-lt"/>
          <a:ea typeface="+mn-ea"/>
          <a:cs typeface="+mn-cs"/>
        </a:defRPr>
      </a:lvl6pPr>
      <a:lvl7pPr marL="2351316" algn="l" defTabSz="391886" rtl="0" eaLnBrk="1" latinLnBrk="0" hangingPunct="1">
        <a:defRPr sz="1542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1" algn="l" defTabSz="391886" rtl="0" eaLnBrk="1" latinLnBrk="0" hangingPunct="1">
        <a:defRPr sz="1542" kern="1200">
          <a:solidFill>
            <a:schemeClr val="tx1"/>
          </a:solidFill>
          <a:latin typeface="+mn-lt"/>
          <a:ea typeface="+mn-ea"/>
          <a:cs typeface="+mn-cs"/>
        </a:defRPr>
      </a:lvl8pPr>
      <a:lvl9pPr marL="3135086" algn="l" defTabSz="391886" rtl="0" eaLnBrk="1" latinLnBrk="0" hangingPunct="1">
        <a:defRPr sz="154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emf"/><Relationship Id="rId12" Type="http://schemas.openxmlformats.org/officeDocument/2006/relationships/image" Target="../media/image9.emf"/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.xml"/><Relationship Id="rId4" Type="http://schemas.openxmlformats.org/officeDocument/2006/relationships/image" Target="../media/image1.png"/><Relationship Id="rId5" Type="http://schemas.openxmlformats.org/officeDocument/2006/relationships/image" Target="../media/image2.emf"/><Relationship Id="rId6" Type="http://schemas.openxmlformats.org/officeDocument/2006/relationships/image" Target="../media/image3.emf"/><Relationship Id="rId7" Type="http://schemas.openxmlformats.org/officeDocument/2006/relationships/image" Target="../media/image4.png"/><Relationship Id="rId8" Type="http://schemas.openxmlformats.org/officeDocument/2006/relationships/image" Target="../media/image5.emf"/><Relationship Id="rId9" Type="http://schemas.openxmlformats.org/officeDocument/2006/relationships/image" Target="../media/image6.emf"/><Relationship Id="rId10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/>
          <p:cNvSpPr>
            <a:spLocks noChangeAspect="1" noChangeArrowheads="1"/>
          </p:cNvSpPr>
          <p:nvPr/>
        </p:nvSpPr>
        <p:spPr bwMode="auto">
          <a:xfrm>
            <a:off x="22679" y="0"/>
            <a:ext cx="36576000" cy="29260800"/>
          </a:xfrm>
          <a:prstGeom prst="rect">
            <a:avLst/>
          </a:prstGeom>
          <a:gradFill rotWithShape="1">
            <a:gsLst>
              <a:gs pos="0">
                <a:srgbClr val="CDCDCD"/>
              </a:gs>
              <a:gs pos="100000">
                <a:srgbClr val="808080"/>
              </a:gs>
            </a:gsLst>
            <a:lin ang="5400000"/>
          </a:gradFill>
          <a:ln w="9525">
            <a:solidFill>
              <a:srgbClr val="7D7D7D"/>
            </a:solidFill>
            <a:miter lim="800000"/>
            <a:headEnd/>
            <a:tailEnd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2743">
              <a:solidFill>
                <a:srgbClr val="FFFFFF"/>
              </a:solidFill>
              <a:latin typeface="Times New Roman" charset="0"/>
            </a:endParaRPr>
          </a:p>
        </p:txBody>
      </p:sp>
      <p:sp>
        <p:nvSpPr>
          <p:cNvPr id="14342" name="Text Box 12"/>
          <p:cNvSpPr txBox="1">
            <a:spLocks noChangeArrowheads="1"/>
          </p:cNvSpPr>
          <p:nvPr/>
        </p:nvSpPr>
        <p:spPr bwMode="auto">
          <a:xfrm>
            <a:off x="10416037" y="6205507"/>
            <a:ext cx="16131448" cy="15003493"/>
          </a:xfrm>
          <a:prstGeom prst="rect">
            <a:avLst/>
          </a:prstGeom>
          <a:solidFill>
            <a:schemeClr val="bg1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391886" tIns="235132" rIns="391886" bIns="783772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6000" b="1" dirty="0" smtClean="0">
                <a:solidFill>
                  <a:srgbClr val="000000"/>
                </a:solidFill>
                <a:latin typeface="Calibri" charset="0"/>
              </a:rPr>
              <a:t>Where do we simulate next?</a:t>
            </a:r>
            <a:endParaRPr lang="en-US" altLang="x-none" sz="6000" b="1" dirty="0">
              <a:solidFill>
                <a:srgbClr val="000000"/>
              </a:solidFill>
              <a:latin typeface="Calibri" charset="0"/>
            </a:endParaRPr>
          </a:p>
          <a:p>
            <a:pPr algn="just" eaLnBrk="1" hangingPunct="1"/>
            <a:endParaRPr lang="en-US" altLang="x-none" sz="3086" b="1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14344" name="Text Box 14"/>
          <p:cNvSpPr txBox="1">
            <a:spLocks noChangeArrowheads="1"/>
          </p:cNvSpPr>
          <p:nvPr/>
        </p:nvSpPr>
        <p:spPr bwMode="auto">
          <a:xfrm>
            <a:off x="4343400" y="3234857"/>
            <a:ext cx="27671486" cy="2231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35132" tIns="235132" rIns="235132" bIns="235132" anchor="ctr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50000"/>
              </a:spcBef>
              <a:spcAft>
                <a:spcPts val="514"/>
              </a:spcAft>
            </a:pPr>
            <a:r>
              <a:rPr lang="en-US" altLang="x-none" sz="4400" dirty="0">
                <a:latin typeface="Calibri" charset="0"/>
              </a:rPr>
              <a:t> David P. Fleming, Matthew C. Wilde, </a:t>
            </a:r>
            <a:endParaRPr lang="en-US" altLang="x-none" sz="4400" dirty="0" smtClean="0">
              <a:latin typeface="Calibri" charset="0"/>
            </a:endParaRPr>
          </a:p>
          <a:p>
            <a:pPr algn="ctr" eaLnBrk="1" hangingPunct="1">
              <a:spcBef>
                <a:spcPct val="50000"/>
              </a:spcBef>
              <a:spcAft>
                <a:spcPts val="514"/>
              </a:spcAft>
            </a:pPr>
            <a:r>
              <a:rPr lang="en-US" altLang="x-none" sz="4400" dirty="0" smtClean="0">
                <a:latin typeface="Calibri" charset="0"/>
              </a:rPr>
              <a:t>Russell </a:t>
            </a:r>
            <a:r>
              <a:rPr lang="en-US" altLang="x-none" sz="4400" dirty="0" err="1">
                <a:latin typeface="Calibri" charset="0"/>
              </a:rPr>
              <a:t>Deitrick</a:t>
            </a:r>
            <a:r>
              <a:rPr lang="en-US" altLang="x-none" sz="4400" dirty="0">
                <a:latin typeface="Calibri" charset="0"/>
              </a:rPr>
              <a:t>, Rory Barnes, Jake </a:t>
            </a:r>
            <a:r>
              <a:rPr lang="en-US" altLang="x-none" sz="4400" dirty="0" err="1">
                <a:latin typeface="Calibri" charset="0"/>
              </a:rPr>
              <a:t>VanderPlas</a:t>
            </a:r>
            <a:endParaRPr lang="en-US" altLang="x-none" sz="4400" dirty="0">
              <a:latin typeface="Calibri" charset="0"/>
            </a:endParaRPr>
          </a:p>
        </p:txBody>
      </p:sp>
      <p:sp>
        <p:nvSpPr>
          <p:cNvPr id="14345" name="Text Box 70"/>
          <p:cNvSpPr txBox="1">
            <a:spLocks noChangeArrowheads="1"/>
          </p:cNvSpPr>
          <p:nvPr/>
        </p:nvSpPr>
        <p:spPr bwMode="auto">
          <a:xfrm>
            <a:off x="26766833" y="24476303"/>
            <a:ext cx="9634997" cy="4510768"/>
          </a:xfrm>
          <a:prstGeom prst="rect">
            <a:avLst/>
          </a:prstGeom>
          <a:solidFill>
            <a:schemeClr val="bg1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391886" tIns="235132" rIns="391886" bIns="783772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4400" b="1" dirty="0" smtClean="0">
                <a:solidFill>
                  <a:srgbClr val="000000"/>
                </a:solidFill>
                <a:latin typeface="Calibri" charset="0"/>
              </a:rPr>
              <a:t>References and Acknowledgements</a:t>
            </a:r>
            <a:endParaRPr lang="en-US" altLang="x-none" sz="4400" b="1" dirty="0">
              <a:solidFill>
                <a:srgbClr val="000000"/>
              </a:solidFill>
              <a:latin typeface="Calibri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Times New Roman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Times New Roman" charset="0"/>
            </a:endParaRPr>
          </a:p>
        </p:txBody>
      </p:sp>
      <p:sp>
        <p:nvSpPr>
          <p:cNvPr id="2" name="Rectangle 180"/>
          <p:cNvSpPr>
            <a:spLocks noChangeArrowheads="1"/>
          </p:cNvSpPr>
          <p:nvPr/>
        </p:nvSpPr>
        <p:spPr bwMode="auto">
          <a:xfrm>
            <a:off x="3950643" y="331683"/>
            <a:ext cx="28140443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anchor="ctr">
            <a:spAutoFit/>
          </a:bodyPr>
          <a:lstStyle/>
          <a:p>
            <a:pPr algn="ctr">
              <a:defRPr/>
            </a:pPr>
            <a:r>
              <a:rPr lang="en-US" sz="9600" b="1" dirty="0">
                <a:ln>
                  <a:solidFill>
                    <a:schemeClr val="bg1"/>
                  </a:solidFill>
                </a:ln>
                <a:latin typeface="Calibri"/>
                <a:ea typeface="ＭＳ Ｐゴシック" charset="0"/>
                <a:cs typeface="Calibri"/>
              </a:rPr>
              <a:t>Optimizing Parameter Searches using Gaussian Process Regression</a:t>
            </a:r>
          </a:p>
        </p:txBody>
      </p:sp>
      <p:sp>
        <p:nvSpPr>
          <p:cNvPr id="14347" name="Text Box 7"/>
          <p:cNvSpPr txBox="1">
            <a:spLocks noChangeArrowheads="1"/>
          </p:cNvSpPr>
          <p:nvPr/>
        </p:nvSpPr>
        <p:spPr bwMode="auto">
          <a:xfrm>
            <a:off x="288129" y="15974560"/>
            <a:ext cx="9775372" cy="13012511"/>
          </a:xfrm>
          <a:prstGeom prst="rect">
            <a:avLst/>
          </a:prstGeom>
          <a:solidFill>
            <a:schemeClr val="bg1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391886" tIns="235132" rIns="391886" bIns="783772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x-none" sz="4800" b="1" dirty="0">
                <a:latin typeface="Calibri" charset="0"/>
              </a:rPr>
              <a:t>Dataset and Feature Generation</a:t>
            </a: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Times New Roman" charset="0"/>
            </a:endParaRPr>
          </a:p>
          <a:p>
            <a:pPr algn="just" eaLnBrk="1" hangingPunct="1">
              <a:spcBef>
                <a:spcPct val="10000"/>
              </a:spcBef>
            </a:pPr>
            <a:r>
              <a:rPr lang="en-US" sz="3600" b="1" u="sng" dirty="0" smtClean="0">
                <a:latin typeface="+mn-lt"/>
              </a:rPr>
              <a:t>Dataset</a:t>
            </a:r>
          </a:p>
          <a:p>
            <a:pPr algn="just" eaLnBrk="1" hangingPunct="1">
              <a:spcBef>
                <a:spcPct val="10000"/>
              </a:spcBef>
            </a:pPr>
            <a:r>
              <a:rPr lang="en-US" dirty="0" smtClean="0">
                <a:latin typeface="+mn-lt"/>
              </a:rPr>
              <a:t>Our dataset consists of 10,000 simulations created using the code VPLANET (Barnes et al. 2016) which models the orbital and tidal interactions of potential realizations of the </a:t>
            </a:r>
            <a:r>
              <a:rPr lang="en-US" dirty="0" err="1" smtClean="0">
                <a:latin typeface="+mn-lt"/>
              </a:rPr>
              <a:t>Proxima</a:t>
            </a:r>
            <a:r>
              <a:rPr lang="en-US" dirty="0" smtClean="0">
                <a:latin typeface="+mn-lt"/>
              </a:rPr>
              <a:t> Centauri system. In these simulations, we try to infer the presence of a planet exterior to </a:t>
            </a:r>
            <a:r>
              <a:rPr lang="en-US" dirty="0" err="1" smtClean="0">
                <a:latin typeface="+mn-lt"/>
              </a:rPr>
              <a:t>Proxima</a:t>
            </a:r>
            <a:r>
              <a:rPr lang="en-US" dirty="0" smtClean="0">
                <a:latin typeface="+mn-lt"/>
              </a:rPr>
              <a:t> Centauri b based on their mutual interactions and hence track how each body’s orbital parameters evolve. Our target variable is how long the orbital parameters of </a:t>
            </a:r>
            <a:r>
              <a:rPr lang="en-US" dirty="0" err="1" smtClean="0">
                <a:latin typeface="+mn-lt"/>
              </a:rPr>
              <a:t>Proxima</a:t>
            </a:r>
            <a:r>
              <a:rPr lang="en-US" dirty="0" smtClean="0">
                <a:latin typeface="+mn-lt"/>
              </a:rPr>
              <a:t> Centauri b lie within 3𝜎 of its observed properties as </a:t>
            </a:r>
            <a:r>
              <a:rPr lang="en-US" dirty="0" smtClean="0">
                <a:latin typeface="+mn-lt"/>
              </a:rPr>
              <a:t>maximizing this </a:t>
            </a:r>
            <a:r>
              <a:rPr lang="en-US" dirty="0" smtClean="0">
                <a:latin typeface="+mn-lt"/>
              </a:rPr>
              <a:t>will help us place constraints on the orbital properties of a potential exterior planet.  </a:t>
            </a:r>
            <a:endParaRPr lang="en-US" dirty="0">
              <a:latin typeface="+mn-lt"/>
            </a:endParaRPr>
          </a:p>
          <a:p>
            <a:pPr algn="just" eaLnBrk="1" hangingPunct="1">
              <a:spcBef>
                <a:spcPct val="10000"/>
              </a:spcBef>
            </a:pPr>
            <a:r>
              <a:rPr lang="en-US" sz="3600" b="1" u="sng" dirty="0" smtClean="0">
                <a:latin typeface="+mn-lt"/>
              </a:rPr>
              <a:t>Feature Generation</a:t>
            </a:r>
          </a:p>
          <a:p>
            <a:pPr algn="just" eaLnBrk="1" hangingPunct="1">
              <a:spcBef>
                <a:spcPct val="10000"/>
              </a:spcBef>
            </a:pPr>
            <a:r>
              <a:rPr lang="en-US" dirty="0">
                <a:latin typeface="+mn-lt"/>
              </a:rPr>
              <a:t>	</a:t>
            </a:r>
            <a:r>
              <a:rPr lang="en-US" dirty="0" smtClean="0">
                <a:latin typeface="+mn-lt"/>
              </a:rPr>
              <a:t>In order to maximize the the accuracy of our </a:t>
            </a:r>
            <a:r>
              <a:rPr lang="en-US" dirty="0" smtClean="0">
                <a:latin typeface="+mn-lt"/>
              </a:rPr>
              <a:t>models, </a:t>
            </a:r>
            <a:r>
              <a:rPr lang="en-US" dirty="0" smtClean="0">
                <a:latin typeface="+mn-lt"/>
              </a:rPr>
              <a:t>we created an additional 14 features that are physically meaningful functions of initial conditions to complement the original 9.  We call this augmented feature set “Physical</a:t>
            </a:r>
            <a:r>
              <a:rPr lang="en-US" dirty="0" smtClean="0">
                <a:latin typeface="+mn-lt"/>
              </a:rPr>
              <a:t>”.</a:t>
            </a: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We </a:t>
            </a:r>
            <a:r>
              <a:rPr lang="en-US" dirty="0" smtClean="0">
                <a:latin typeface="+mn-lt"/>
              </a:rPr>
              <a:t>synthesized more </a:t>
            </a:r>
            <a:r>
              <a:rPr lang="en-US" dirty="0" smtClean="0">
                <a:latin typeface="+mn-lt"/>
              </a:rPr>
              <a:t>features to probe the bias-variance tradeoff </a:t>
            </a:r>
            <a:r>
              <a:rPr lang="en-US" dirty="0" smtClean="0">
                <a:latin typeface="+mn-lt"/>
              </a:rPr>
              <a:t>by transforming the Physical set to all monomials of degree 2 including </a:t>
            </a:r>
            <a:r>
              <a:rPr lang="en-US" dirty="0" smtClean="0">
                <a:latin typeface="+mn-lt"/>
              </a:rPr>
              <a:t>cross-terms.</a:t>
            </a: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This </a:t>
            </a:r>
            <a:r>
              <a:rPr lang="en-US" dirty="0" smtClean="0">
                <a:latin typeface="+mn-lt"/>
              </a:rPr>
              <a:t>transformation, deemed “Polynomial”, yielded about 200 </a:t>
            </a:r>
            <a:r>
              <a:rPr lang="en-US" dirty="0" smtClean="0">
                <a:latin typeface="+mn-lt"/>
              </a:rPr>
              <a:t>total features</a:t>
            </a:r>
            <a:r>
              <a:rPr lang="en-US" dirty="0" smtClean="0">
                <a:latin typeface="+mn-lt"/>
              </a:rPr>
              <a:t>.</a:t>
            </a:r>
            <a:r>
              <a:rPr lang="en-US" sz="3000" dirty="0" smtClean="0">
                <a:latin typeface="+mn-lt"/>
              </a:rPr>
              <a:t/>
            </a:r>
            <a:br>
              <a:rPr lang="en-US" sz="3000" dirty="0" smtClean="0">
                <a:latin typeface="+mn-lt"/>
              </a:rPr>
            </a:br>
            <a:endParaRPr lang="en-US" sz="3000" dirty="0" smtClean="0">
              <a:latin typeface="+mn-lt"/>
            </a:endParaRPr>
          </a:p>
          <a:p>
            <a:pPr algn="just" eaLnBrk="1" hangingPunct="1">
              <a:spcBef>
                <a:spcPct val="10000"/>
              </a:spcBef>
            </a:pPr>
            <a:endParaRPr lang="en-US" altLang="x-none" dirty="0">
              <a:latin typeface="Times New Roman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Times New Roman" charset="0"/>
            </a:endParaRPr>
          </a:p>
        </p:txBody>
      </p:sp>
      <p:pic>
        <p:nvPicPr>
          <p:cNvPr id="14348" name="Picture 15" descr="sea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86" y="1906361"/>
            <a:ext cx="3018064" cy="3018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9" name="Picture 17" descr="vpl_FNL_w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2136772"/>
            <a:ext cx="3510643" cy="267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26766833" y="24476303"/>
            <a:ext cx="9634997" cy="1132114"/>
          </a:xfrm>
          <a:prstGeom prst="rect">
            <a:avLst/>
          </a:prstGeom>
          <a:solidFill>
            <a:srgbClr val="660066">
              <a:alpha val="25098"/>
            </a:srgb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2743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288129" y="15974560"/>
            <a:ext cx="9775372" cy="1219200"/>
          </a:xfrm>
          <a:prstGeom prst="rect">
            <a:avLst/>
          </a:prstGeom>
          <a:solidFill>
            <a:srgbClr val="660066">
              <a:alpha val="25098"/>
            </a:srgb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2743">
              <a:solidFill>
                <a:srgbClr val="000000"/>
              </a:solidFill>
              <a:latin typeface="Times New Roman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35462" y="6197602"/>
            <a:ext cx="9827130" cy="9465672"/>
            <a:chOff x="-74439" y="7216313"/>
            <a:chExt cx="9827130" cy="8804623"/>
          </a:xfrm>
        </p:grpSpPr>
        <p:sp>
          <p:nvSpPr>
            <p:cNvPr id="14339" name="Text Box 7"/>
            <p:cNvSpPr txBox="1">
              <a:spLocks noChangeArrowheads="1"/>
            </p:cNvSpPr>
            <p:nvPr/>
          </p:nvSpPr>
          <p:spPr bwMode="auto">
            <a:xfrm>
              <a:off x="-44452" y="7216313"/>
              <a:ext cx="9797143" cy="8804623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000000"/>
              </a:solidFill>
              <a:round/>
              <a:headEnd/>
              <a:tailEnd/>
            </a:ln>
          </p:spPr>
          <p:txBody>
            <a:bodyPr lIns="391886" tIns="235132" rIns="391886" bIns="235132"/>
            <a:lstStyle>
              <a:lvl1pPr eaLnBrk="0" hangingPunct="0">
                <a:tabLst>
                  <a:tab pos="500063" algn="l"/>
                </a:tabLs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37931725" indent="-37474525" eaLnBrk="0" hangingPunct="0">
                <a:tabLst>
                  <a:tab pos="500063" algn="l"/>
                </a:tabLs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eaLnBrk="0" hangingPunct="0">
                <a:tabLst>
                  <a:tab pos="500063" algn="l"/>
                </a:tabLs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eaLnBrk="0" hangingPunct="0">
                <a:tabLst>
                  <a:tab pos="500063" algn="l"/>
                </a:tabLs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eaLnBrk="0" hangingPunct="0">
                <a:tabLst>
                  <a:tab pos="500063" algn="l"/>
                </a:tabLs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00063" algn="l"/>
                </a:tabLs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00063" algn="l"/>
                </a:tabLs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00063" algn="l"/>
                </a:tabLs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500063" algn="l"/>
                </a:tabLs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x-none" sz="6000" b="1" dirty="0">
                  <a:latin typeface="Calibri" charset="0"/>
                </a:rPr>
                <a:t>Abstract</a:t>
              </a:r>
            </a:p>
            <a:p>
              <a:pPr algn="just" eaLnBrk="1" hangingPunct="1">
                <a:spcBef>
                  <a:spcPct val="10000"/>
                </a:spcBef>
              </a:pPr>
              <a:endParaRPr lang="en-US" altLang="x-none" sz="3086" dirty="0" smtClean="0">
                <a:latin typeface="Times New Roman" charset="0"/>
              </a:endParaRPr>
            </a:p>
            <a:p>
              <a:pPr algn="just" eaLnBrk="1" hangingPunct="1">
                <a:spcBef>
                  <a:spcPct val="10000"/>
                </a:spcBef>
              </a:pPr>
              <a:endParaRPr lang="en-US" altLang="x-none" sz="2800" dirty="0">
                <a:latin typeface="Times New Roman" charset="0"/>
              </a:endParaRPr>
            </a:p>
          </p:txBody>
        </p:sp>
        <p:sp>
          <p:nvSpPr>
            <p:cNvPr id="25" name="Rectangle 24"/>
            <p:cNvSpPr>
              <a:spLocks noChangeArrowheads="1"/>
            </p:cNvSpPr>
            <p:nvPr/>
          </p:nvSpPr>
          <p:spPr bwMode="auto">
            <a:xfrm>
              <a:off x="-74439" y="7219526"/>
              <a:ext cx="9797143" cy="1219200"/>
            </a:xfrm>
            <a:prstGeom prst="rect">
              <a:avLst/>
            </a:prstGeom>
            <a:solidFill>
              <a:srgbClr val="660066">
                <a:alpha val="25098"/>
              </a:srgbClr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1pPr>
              <a:lvl2pPr marL="37931725" indent="-37474525" eaLnBrk="0" hangingPunct="0"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2pPr>
              <a:lvl3pPr eaLnBrk="0" hangingPunct="0"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3pPr>
              <a:lvl4pPr eaLnBrk="0" hangingPunct="0"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4pPr>
              <a:lvl5pPr eaLnBrk="0" hangingPunct="0"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Helvetica" charset="0"/>
                  <a:ea typeface="ＭＳ Ｐゴシック" charset="-128"/>
                </a:defRPr>
              </a:lvl9pPr>
            </a:lstStyle>
            <a:p>
              <a:pPr algn="ctr" eaLnBrk="1" hangingPunct="1"/>
              <a:endParaRPr lang="x-none" altLang="x-none" sz="2743">
                <a:solidFill>
                  <a:srgbClr val="000000"/>
                </a:solidFill>
                <a:latin typeface="Times New Roman" charset="0"/>
              </a:endParaRPr>
            </a:p>
          </p:txBody>
        </p:sp>
      </p:grp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10416036" y="6205507"/>
            <a:ext cx="16131449" cy="1306286"/>
          </a:xfrm>
          <a:prstGeom prst="rect">
            <a:avLst/>
          </a:prstGeom>
          <a:solidFill>
            <a:srgbClr val="660066">
              <a:alpha val="25098"/>
            </a:srgb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2743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14363" name="TextBox 32"/>
          <p:cNvSpPr txBox="1">
            <a:spLocks noChangeArrowheads="1"/>
          </p:cNvSpPr>
          <p:nvPr/>
        </p:nvSpPr>
        <p:spPr bwMode="auto">
          <a:xfrm>
            <a:off x="26878444" y="25646942"/>
            <a:ext cx="9175070" cy="5803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just" eaLnBrk="1" hangingPunct="1"/>
            <a:r>
              <a:rPr lang="en-US" altLang="x-none" sz="1600" dirty="0" err="1">
                <a:latin typeface="+mn-lt"/>
              </a:rPr>
              <a:t>Anglada-Escudé</a:t>
            </a:r>
            <a:r>
              <a:rPr lang="en-US" altLang="x-none" sz="1600" dirty="0">
                <a:latin typeface="+mn-lt"/>
              </a:rPr>
              <a:t>, G., Amado, P. J., Barnes, J., et al. (2016), A terrestrial planet candidate in a temperate orbit around </a:t>
            </a:r>
            <a:r>
              <a:rPr lang="en-US" altLang="x-none" sz="1600" dirty="0" err="1">
                <a:latin typeface="+mn-lt"/>
              </a:rPr>
              <a:t>Proxima</a:t>
            </a:r>
            <a:r>
              <a:rPr lang="en-US" altLang="x-none" sz="1600" dirty="0">
                <a:latin typeface="+mn-lt"/>
              </a:rPr>
              <a:t> Centauri, Nature, vol. 536 (7617) , pp. 437-440. </a:t>
            </a:r>
          </a:p>
          <a:p>
            <a:pPr algn="just" eaLnBrk="1" hangingPunct="1"/>
            <a:r>
              <a:rPr lang="en-US" altLang="x-none" sz="1600" dirty="0">
                <a:latin typeface="+mn-lt"/>
              </a:rPr>
              <a:t>Barnes, R., </a:t>
            </a:r>
            <a:r>
              <a:rPr lang="en-US" altLang="x-none" sz="1600" dirty="0" err="1">
                <a:latin typeface="+mn-lt"/>
              </a:rPr>
              <a:t>Deitrick</a:t>
            </a:r>
            <a:r>
              <a:rPr lang="en-US" altLang="x-none" sz="1600" dirty="0">
                <a:latin typeface="+mn-lt"/>
              </a:rPr>
              <a:t>, R., Luger, R., Driscoll, P., Quinn, T., Fleming, D., </a:t>
            </a:r>
            <a:r>
              <a:rPr lang="en-US" altLang="x-none" sz="1600" dirty="0" err="1">
                <a:latin typeface="+mn-lt"/>
              </a:rPr>
              <a:t>Guyer</a:t>
            </a:r>
            <a:r>
              <a:rPr lang="en-US" altLang="x-none" sz="1600" dirty="0">
                <a:latin typeface="+mn-lt"/>
              </a:rPr>
              <a:t>, B., McDonald, D. V., Meadows, V. S., </a:t>
            </a:r>
            <a:r>
              <a:rPr lang="en-US" altLang="x-none" sz="1600" dirty="0" err="1">
                <a:latin typeface="+mn-lt"/>
              </a:rPr>
              <a:t>Arney</a:t>
            </a:r>
            <a:r>
              <a:rPr lang="en-US" altLang="x-none" sz="1600" dirty="0">
                <a:latin typeface="+mn-lt"/>
              </a:rPr>
              <a:t>, G., Crisp, D., </a:t>
            </a:r>
            <a:r>
              <a:rPr lang="en-US" altLang="x-none" sz="1600" dirty="0" err="1">
                <a:latin typeface="+mn-lt"/>
              </a:rPr>
              <a:t>Domagal</a:t>
            </a:r>
            <a:r>
              <a:rPr lang="en-US" altLang="x-none" sz="1600" dirty="0">
                <a:latin typeface="+mn-lt"/>
              </a:rPr>
              <a:t>-Goldman, S. D., </a:t>
            </a:r>
            <a:r>
              <a:rPr lang="en-US" altLang="x-none" sz="1600" dirty="0" err="1">
                <a:latin typeface="+mn-lt"/>
              </a:rPr>
              <a:t>Lincowski</a:t>
            </a:r>
            <a:r>
              <a:rPr lang="en-US" altLang="x-none" sz="1600" dirty="0">
                <a:latin typeface="+mn-lt"/>
              </a:rPr>
              <a:t>, A., </a:t>
            </a:r>
            <a:r>
              <a:rPr lang="en-US" altLang="x-none" sz="1600" dirty="0" err="1">
                <a:latin typeface="+mn-lt"/>
              </a:rPr>
              <a:t>LustigYaeger</a:t>
            </a:r>
            <a:r>
              <a:rPr lang="en-US" altLang="x-none" sz="1600" dirty="0">
                <a:latin typeface="+mn-lt"/>
              </a:rPr>
              <a:t>, J., </a:t>
            </a:r>
            <a:r>
              <a:rPr lang="en-US" altLang="x-none" sz="1600" dirty="0" err="1">
                <a:latin typeface="+mn-lt"/>
              </a:rPr>
              <a:t>Schwieterman</a:t>
            </a:r>
            <a:r>
              <a:rPr lang="en-US" altLang="x-none" sz="1600" dirty="0">
                <a:latin typeface="+mn-lt"/>
              </a:rPr>
              <a:t>, E. (2016). The Habitability of </a:t>
            </a:r>
            <a:r>
              <a:rPr lang="en-US" altLang="x-none" sz="1600" dirty="0" err="1">
                <a:latin typeface="+mn-lt"/>
              </a:rPr>
              <a:t>Proxima</a:t>
            </a:r>
            <a:r>
              <a:rPr lang="en-US" altLang="x-none" sz="1600" dirty="0">
                <a:latin typeface="+mn-lt"/>
              </a:rPr>
              <a:t> Centauri b 1: Evolutionary Scenarios. Astrobiology, submitted. </a:t>
            </a:r>
            <a:endParaRPr lang="en-US" altLang="x-none" sz="1600" dirty="0" smtClean="0">
              <a:latin typeface="+mn-lt"/>
            </a:endParaRPr>
          </a:p>
          <a:p>
            <a:pPr algn="just" eaLnBrk="1" hangingPunct="1"/>
            <a:r>
              <a:rPr lang="en-US" sz="1600" dirty="0">
                <a:latin typeface="+mn-lt"/>
              </a:rPr>
              <a:t>T. Chen and C. </a:t>
            </a:r>
            <a:r>
              <a:rPr lang="en-US" sz="1600" dirty="0" err="1">
                <a:latin typeface="+mn-lt"/>
              </a:rPr>
              <a:t>Guestrin</a:t>
            </a:r>
            <a:r>
              <a:rPr lang="en-US" sz="1600" dirty="0">
                <a:latin typeface="+mn-lt"/>
              </a:rPr>
              <a:t>. </a:t>
            </a:r>
            <a:r>
              <a:rPr lang="en-US" sz="1600" dirty="0" err="1">
                <a:latin typeface="+mn-lt"/>
              </a:rPr>
              <a:t>XGBoost</a:t>
            </a:r>
            <a:r>
              <a:rPr lang="en-US" sz="1600" dirty="0">
                <a:latin typeface="+mn-lt"/>
              </a:rPr>
              <a:t>: A Scalable Tree Boosting System. </a:t>
            </a:r>
            <a:r>
              <a:rPr lang="en-US" sz="1600" dirty="0" err="1">
                <a:latin typeface="+mn-lt"/>
              </a:rPr>
              <a:t>ArXiv</a:t>
            </a:r>
            <a:r>
              <a:rPr lang="en-US" sz="1600" dirty="0">
                <a:latin typeface="+mn-lt"/>
              </a:rPr>
              <a:t> e-prints, March 2016</a:t>
            </a:r>
            <a:r>
              <a:rPr lang="en-US" sz="1600" dirty="0" smtClean="0">
                <a:latin typeface="+mn-lt"/>
              </a:rPr>
              <a:t>.</a:t>
            </a:r>
            <a:endParaRPr lang="en-US" altLang="x-none" sz="1600" dirty="0">
              <a:latin typeface="+mn-lt"/>
            </a:endParaRPr>
          </a:p>
          <a:p>
            <a:pPr algn="just" eaLnBrk="1" hangingPunct="1"/>
            <a:r>
              <a:rPr lang="en-US" altLang="x-none" sz="1600" dirty="0">
                <a:latin typeface="+mn-lt"/>
              </a:rPr>
              <a:t>This work was supported by the NASA Astrobiology Institute’s Virtual Planetary Laboratory under Cooperative Agreement number NNA13AA93A. DPF is supported by an NSF IGERT DGE-1258485 fellowship.  We thank G. </a:t>
            </a:r>
            <a:r>
              <a:rPr lang="en-US" altLang="x-none" sz="1600" dirty="0" err="1">
                <a:latin typeface="+mn-lt"/>
              </a:rPr>
              <a:t>Anglada-Escudé</a:t>
            </a:r>
            <a:r>
              <a:rPr lang="en-US" altLang="x-none" sz="1600" dirty="0">
                <a:latin typeface="+mn-lt"/>
              </a:rPr>
              <a:t> for leading the Pale Red Dot team and for sharing the results.  This work was facilitated through the use of advanced computational, storage, and networking infrastructure provided by the </a:t>
            </a:r>
            <a:r>
              <a:rPr lang="en-US" altLang="x-none" sz="1600" dirty="0" err="1">
                <a:latin typeface="+mn-lt"/>
              </a:rPr>
              <a:t>Hyak</a:t>
            </a:r>
            <a:r>
              <a:rPr lang="en-US" altLang="x-none" sz="1600" dirty="0">
                <a:latin typeface="+mn-lt"/>
              </a:rPr>
              <a:t> supercomputing system at the University of Washington</a:t>
            </a:r>
            <a:r>
              <a:rPr lang="en-US" altLang="x-none" sz="1600" dirty="0" smtClean="0">
                <a:latin typeface="+mn-lt"/>
              </a:rPr>
              <a:t>.</a:t>
            </a:r>
          </a:p>
          <a:p>
            <a:pPr algn="just" eaLnBrk="1" hangingPunct="1"/>
            <a:endParaRPr lang="en-US" altLang="x-none" sz="1800" dirty="0">
              <a:latin typeface="Times New Roman" charset="0"/>
            </a:endParaRPr>
          </a:p>
          <a:p>
            <a:pPr eaLnBrk="1" hangingPunct="1"/>
            <a:endParaRPr lang="en-US" altLang="x-none" sz="1714" dirty="0">
              <a:latin typeface="Times New Roman" charset="0"/>
            </a:endParaRPr>
          </a:p>
          <a:p>
            <a:pPr eaLnBrk="1" hangingPunct="1"/>
            <a:endParaRPr lang="en-US" altLang="x-none" sz="2400" dirty="0">
              <a:latin typeface="Times New Roman" charset="0"/>
            </a:endParaRPr>
          </a:p>
          <a:p>
            <a:pPr eaLnBrk="1" hangingPunct="1"/>
            <a:endParaRPr lang="en-US" altLang="x-none" sz="2400" dirty="0">
              <a:latin typeface="Times New Roman" charset="0"/>
            </a:endParaRPr>
          </a:p>
          <a:p>
            <a:pPr eaLnBrk="1" hangingPunct="1"/>
            <a:endParaRPr lang="en-US" altLang="x-none" sz="2400" dirty="0">
              <a:latin typeface="Times New Roman" charset="0"/>
            </a:endParaRPr>
          </a:p>
          <a:p>
            <a:pPr eaLnBrk="1" hangingPunct="1"/>
            <a:endParaRPr lang="en-US" altLang="x-none" sz="2400" dirty="0">
              <a:latin typeface="Times New Roman" charset="0"/>
            </a:endParaRPr>
          </a:p>
          <a:p>
            <a:pPr eaLnBrk="1" hangingPunct="1"/>
            <a:endParaRPr lang="en-US" altLang="x-none" sz="2400" dirty="0">
              <a:latin typeface="Times New Roman" charset="0"/>
            </a:endParaRPr>
          </a:p>
          <a:p>
            <a:pPr eaLnBrk="1" hangingPunct="1"/>
            <a:endParaRPr lang="en-US" altLang="x-none" sz="2400" dirty="0">
              <a:latin typeface="Times New Roman" charset="0"/>
            </a:endParaRPr>
          </a:p>
        </p:txBody>
      </p:sp>
      <p:pic>
        <p:nvPicPr>
          <p:cNvPr id="14365" name="Picture 34" descr="UWAB_4_all_wht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1407" y="2136772"/>
            <a:ext cx="4555672" cy="3199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66" name="Picture 35" descr="Logo_eScience-stacked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14344" y="2184959"/>
            <a:ext cx="3287486" cy="2775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Box 12"/>
          <p:cNvSpPr txBox="1">
            <a:spLocks noChangeArrowheads="1"/>
          </p:cNvSpPr>
          <p:nvPr/>
        </p:nvSpPr>
        <p:spPr bwMode="auto">
          <a:xfrm>
            <a:off x="26766833" y="6197601"/>
            <a:ext cx="9634997" cy="18171378"/>
          </a:xfrm>
          <a:prstGeom prst="rect">
            <a:avLst/>
          </a:prstGeom>
          <a:solidFill>
            <a:schemeClr val="bg1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391886" tIns="235132" rIns="391886" bIns="783772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6000" b="1" dirty="0" smtClean="0">
                <a:solidFill>
                  <a:srgbClr val="000000"/>
                </a:solidFill>
                <a:latin typeface="Calibri" charset="0"/>
              </a:rPr>
              <a:t>When can we stop?</a:t>
            </a:r>
            <a:endParaRPr lang="en-US" altLang="x-none" sz="6000" b="1" dirty="0">
              <a:solidFill>
                <a:srgbClr val="000000"/>
              </a:solidFill>
              <a:latin typeface="Calibri" charset="0"/>
            </a:endParaRPr>
          </a:p>
          <a:p>
            <a:pPr algn="just" eaLnBrk="1" hangingPunct="1"/>
            <a:endParaRPr lang="en-US" altLang="x-none" sz="3086" b="1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32" name="Rectangle 31"/>
          <p:cNvSpPr>
            <a:spLocks noChangeArrowheads="1"/>
          </p:cNvSpPr>
          <p:nvPr/>
        </p:nvSpPr>
        <p:spPr bwMode="auto">
          <a:xfrm>
            <a:off x="26750500" y="6169990"/>
            <a:ext cx="9651330" cy="1306286"/>
          </a:xfrm>
          <a:prstGeom prst="rect">
            <a:avLst/>
          </a:prstGeom>
          <a:solidFill>
            <a:srgbClr val="660066">
              <a:alpha val="25098"/>
            </a:srgb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2743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49"/>
          <a:stretch/>
        </p:blipFill>
        <p:spPr>
          <a:xfrm>
            <a:off x="18267918" y="7569365"/>
            <a:ext cx="8229600" cy="69750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9" t="8321" r="22780" b="78190"/>
          <a:stretch/>
        </p:blipFill>
        <p:spPr>
          <a:xfrm>
            <a:off x="26682856" y="16891959"/>
            <a:ext cx="9802949" cy="2800102"/>
          </a:xfrm>
          <a:prstGeom prst="rect">
            <a:avLst/>
          </a:prstGeom>
        </p:spPr>
      </p:pic>
      <p:sp>
        <p:nvSpPr>
          <p:cNvPr id="28" name="Text Box 7"/>
          <p:cNvSpPr txBox="1">
            <a:spLocks noChangeArrowheads="1"/>
          </p:cNvSpPr>
          <p:nvPr/>
        </p:nvSpPr>
        <p:spPr bwMode="auto">
          <a:xfrm>
            <a:off x="10416034" y="21532430"/>
            <a:ext cx="16109877" cy="7466785"/>
          </a:xfrm>
          <a:prstGeom prst="rect">
            <a:avLst/>
          </a:prstGeom>
          <a:solidFill>
            <a:schemeClr val="bg1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391886" tIns="235132" rIns="391886" bIns="783772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x-none" sz="4800" b="1" dirty="0" smtClean="0">
                <a:latin typeface="Calibri" charset="0"/>
              </a:rPr>
              <a:t>Gaussian process uncertainties versus bootstrapping </a:t>
            </a:r>
            <a:endParaRPr lang="en-US" altLang="x-none" sz="4800" b="1" dirty="0">
              <a:latin typeface="Calibri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Times New Roman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1" t="78669" r="27124" b="10725"/>
          <a:stretch/>
        </p:blipFill>
        <p:spPr>
          <a:xfrm>
            <a:off x="11800083" y="22853311"/>
            <a:ext cx="13363354" cy="4037848"/>
          </a:xfrm>
          <a:prstGeom prst="rect">
            <a:avLst/>
          </a:prstGeom>
        </p:spPr>
      </p:pic>
      <p:sp>
        <p:nvSpPr>
          <p:cNvPr id="29" name="Rectangle 28"/>
          <p:cNvSpPr>
            <a:spLocks noChangeArrowheads="1"/>
          </p:cNvSpPr>
          <p:nvPr/>
        </p:nvSpPr>
        <p:spPr bwMode="auto">
          <a:xfrm>
            <a:off x="10416033" y="21532430"/>
            <a:ext cx="16109877" cy="1219200"/>
          </a:xfrm>
          <a:prstGeom prst="rect">
            <a:avLst/>
          </a:prstGeom>
          <a:solidFill>
            <a:srgbClr val="660066">
              <a:alpha val="25098"/>
            </a:srgbClr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37931725" indent="-37474525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2743">
              <a:solidFill>
                <a:srgbClr val="000000"/>
              </a:solidFill>
              <a:latin typeface="Times New Roman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10" t="8539" r="25163" b="54963"/>
          <a:stretch/>
        </p:blipFill>
        <p:spPr>
          <a:xfrm>
            <a:off x="18706050" y="13997342"/>
            <a:ext cx="7591370" cy="71244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6586" y="7572260"/>
            <a:ext cx="9696019" cy="7940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00" dirty="0" smtClean="0">
                <a:latin typeface="Times New Roman" charset="0"/>
              </a:rPr>
              <a:t>For simulations involving a large number of initial conditions, it is infeasible to sufficiently sample parameter space so methods other </a:t>
            </a:r>
            <a:r>
              <a:rPr lang="en-US" sz="3000" dirty="0" smtClean="0">
                <a:latin typeface="Times New Roman" charset="0"/>
              </a:rPr>
              <a:t>than grid searches or random sampling </a:t>
            </a:r>
            <a:r>
              <a:rPr lang="en-US" sz="3000" dirty="0" smtClean="0">
                <a:latin typeface="Times New Roman" charset="0"/>
              </a:rPr>
              <a:t>must be </a:t>
            </a:r>
            <a:r>
              <a:rPr lang="en-US" sz="3000" dirty="0" smtClean="0">
                <a:latin typeface="Times New Roman" charset="0"/>
              </a:rPr>
              <a:t>employed. We model </a:t>
            </a:r>
            <a:r>
              <a:rPr lang="en-US" sz="3000" dirty="0" smtClean="0">
                <a:latin typeface="Times New Roman" charset="0"/>
              </a:rPr>
              <a:t>the results of 10,000 simulations involving tidal and dynamical interactions between theoretical planets in the </a:t>
            </a:r>
            <a:r>
              <a:rPr lang="en-US" sz="3000" dirty="0" err="1" smtClean="0">
                <a:latin typeface="Times New Roman" charset="0"/>
              </a:rPr>
              <a:t>Proxima</a:t>
            </a:r>
            <a:r>
              <a:rPr lang="en-US" sz="3000" dirty="0" smtClean="0">
                <a:latin typeface="Times New Roman" charset="0"/>
              </a:rPr>
              <a:t> Centauri (</a:t>
            </a:r>
            <a:r>
              <a:rPr lang="en-US" sz="3000" dirty="0" err="1" smtClean="0">
                <a:latin typeface="Times New Roman" charset="0"/>
              </a:rPr>
              <a:t>Anglada-Escude</a:t>
            </a:r>
            <a:r>
              <a:rPr lang="en-US" sz="3000" dirty="0" smtClean="0">
                <a:latin typeface="Times New Roman" charset="0"/>
              </a:rPr>
              <a:t> et al. 2016) system as </a:t>
            </a:r>
            <a:r>
              <a:rPr lang="en-US" sz="3000" dirty="0">
                <a:latin typeface="Times New Roman" charset="0"/>
              </a:rPr>
              <a:t>a function </a:t>
            </a:r>
            <a:r>
              <a:rPr lang="en-US" sz="3000" dirty="0" smtClean="0">
                <a:latin typeface="Times New Roman" charset="0"/>
              </a:rPr>
              <a:t>of initial conditions.</a:t>
            </a:r>
            <a:r>
              <a:rPr lang="en-US" sz="3000" dirty="0">
                <a:latin typeface="Times New Roman" charset="0"/>
              </a:rPr>
              <a:t> </a:t>
            </a:r>
            <a:r>
              <a:rPr lang="en-US" sz="3000" dirty="0" smtClean="0">
                <a:latin typeface="Times New Roman" charset="0"/>
              </a:rPr>
              <a:t>Using fit uncertainties derived from bootstrapping and Gaussian process (GP) regression, </a:t>
            </a:r>
            <a:r>
              <a:rPr lang="en-US" sz="3000" dirty="0">
                <a:latin typeface="Times New Roman" charset="0"/>
              </a:rPr>
              <a:t>we identify regions in parameter space where our models </a:t>
            </a:r>
            <a:r>
              <a:rPr lang="en-US" sz="3000" dirty="0" smtClean="0">
                <a:latin typeface="Times New Roman" charset="0"/>
              </a:rPr>
              <a:t>are uncertain and </a:t>
            </a:r>
            <a:r>
              <a:rPr lang="en-US" sz="3000" dirty="0">
                <a:latin typeface="Times New Roman" charset="0"/>
              </a:rPr>
              <a:t>hence where additional simulations are </a:t>
            </a:r>
            <a:r>
              <a:rPr lang="en-US" sz="3000" dirty="0" smtClean="0">
                <a:latin typeface="Times New Roman" charset="0"/>
              </a:rPr>
              <a:t>required. We </a:t>
            </a:r>
            <a:r>
              <a:rPr lang="en-US" sz="3000" dirty="0" smtClean="0">
                <a:latin typeface="Times New Roman" charset="0"/>
              </a:rPr>
              <a:t>find our </a:t>
            </a:r>
            <a:r>
              <a:rPr lang="en-US" sz="3000" dirty="0" smtClean="0">
                <a:latin typeface="Times New Roman" charset="0"/>
              </a:rPr>
              <a:t>linear regression bootstrapping heuristic </a:t>
            </a:r>
            <a:r>
              <a:rPr lang="en-US" sz="3000" dirty="0" smtClean="0">
                <a:latin typeface="Times New Roman" charset="0"/>
              </a:rPr>
              <a:t>decently approximates </a:t>
            </a:r>
            <a:r>
              <a:rPr lang="en-US" sz="3000" dirty="0" smtClean="0">
                <a:latin typeface="Times New Roman" charset="0"/>
              </a:rPr>
              <a:t>the more robust GP </a:t>
            </a:r>
            <a:r>
              <a:rPr lang="en-US" sz="3000" dirty="0" smtClean="0">
                <a:latin typeface="Times New Roman" charset="0"/>
              </a:rPr>
              <a:t>uncertainties. We </a:t>
            </a:r>
            <a:r>
              <a:rPr lang="en-US" sz="3000" dirty="0" smtClean="0">
                <a:latin typeface="Times New Roman" charset="0"/>
              </a:rPr>
              <a:t>consider a parameter sweep complete if a model can accurately predict the results of unseen data.  We </a:t>
            </a:r>
            <a:r>
              <a:rPr lang="en-US" sz="3000" dirty="0" smtClean="0">
                <a:latin typeface="Times New Roman" charset="0"/>
              </a:rPr>
              <a:t>test</a:t>
            </a:r>
            <a:r>
              <a:rPr lang="en-US" sz="3000" dirty="0" smtClean="0">
                <a:latin typeface="Times New Roman" charset="0"/>
              </a:rPr>
              <a:t> </a:t>
            </a:r>
            <a:r>
              <a:rPr lang="en-US" sz="3000" dirty="0" smtClean="0">
                <a:latin typeface="Times New Roman" charset="0"/>
              </a:rPr>
              <a:t>numerous models and find that ensemble methods perform well with </a:t>
            </a:r>
            <a:r>
              <a:rPr lang="en-US" sz="3000" dirty="0" err="1" smtClean="0">
                <a:latin typeface="Times New Roman" charset="0"/>
              </a:rPr>
              <a:t>XGBoost</a:t>
            </a:r>
            <a:r>
              <a:rPr lang="en-US" sz="3000" dirty="0" smtClean="0">
                <a:latin typeface="Times New Roman" charset="0"/>
              </a:rPr>
              <a:t> (Chen &amp; </a:t>
            </a:r>
            <a:r>
              <a:rPr lang="en-US" sz="3000" dirty="0" err="1" smtClean="0">
                <a:latin typeface="Times New Roman" charset="0"/>
              </a:rPr>
              <a:t>Guestrin</a:t>
            </a:r>
            <a:r>
              <a:rPr lang="en-US" sz="3000" dirty="0" smtClean="0">
                <a:latin typeface="Times New Roman" charset="0"/>
              </a:rPr>
              <a:t> 2016) yielding the best performance.</a:t>
            </a:r>
            <a:endParaRPr lang="en-US" sz="3000" dirty="0">
              <a:latin typeface="Times New Roma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920588" y="26665047"/>
            <a:ext cx="153010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+mn-lt"/>
              </a:rPr>
              <a:t>Fractional disagreement between a “truth” estimator and another evaluated on the testing set.  Given the uncertainties inherent </a:t>
            </a:r>
            <a:r>
              <a:rPr lang="en-US" sz="3200" dirty="0" smtClean="0">
                <a:latin typeface="+mn-lt"/>
              </a:rPr>
              <a:t>in GP regression, </a:t>
            </a:r>
            <a:r>
              <a:rPr lang="en-US" sz="3200" dirty="0" smtClean="0">
                <a:latin typeface="+mn-lt"/>
              </a:rPr>
              <a:t>we consider those models “truth”.  We find that the GP fits tend to agree with each other while the linear models perform surprisingly well with less than 10% disagreement with the RBF kernel fit!</a:t>
            </a:r>
            <a:endParaRPr lang="en-US" sz="3200" dirty="0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519701" y="7724243"/>
            <a:ext cx="7962059" cy="13542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 smtClean="0">
                <a:latin typeface="+mn-lt"/>
              </a:rPr>
              <a:t>Gaussian Process </a:t>
            </a:r>
          </a:p>
          <a:p>
            <a:pPr algn="just"/>
            <a:r>
              <a:rPr lang="en-US" sz="3000" dirty="0" smtClean="0">
                <a:latin typeface="+mn-lt"/>
              </a:rPr>
              <a:t>We fit GPs with </a:t>
            </a:r>
            <a:r>
              <a:rPr lang="en-US" sz="3000" dirty="0" smtClean="0">
                <a:latin typeface="+mn-lt"/>
              </a:rPr>
              <a:t>RBF</a:t>
            </a:r>
            <a:r>
              <a:rPr lang="en-US" sz="3000" dirty="0" smtClean="0">
                <a:latin typeface="+mn-lt"/>
              </a:rPr>
              <a:t>, </a:t>
            </a:r>
            <a:r>
              <a:rPr lang="en-US" sz="3000" dirty="0" err="1" smtClean="0">
                <a:latin typeface="+mn-lt"/>
              </a:rPr>
              <a:t>Matern</a:t>
            </a:r>
            <a:r>
              <a:rPr lang="en-US" sz="3000" dirty="0" smtClean="0">
                <a:latin typeface="+mn-lt"/>
              </a:rPr>
              <a:t> </a:t>
            </a:r>
            <a:r>
              <a:rPr lang="en-US" sz="3000" dirty="0" smtClean="0">
                <a:latin typeface="+mn-lt"/>
              </a:rPr>
              <a:t>and</a:t>
            </a:r>
            <a:r>
              <a:rPr lang="en-US" sz="3000" dirty="0" smtClean="0">
                <a:latin typeface="+mn-lt"/>
              </a:rPr>
              <a:t> </a:t>
            </a:r>
            <a:r>
              <a:rPr lang="en-US" sz="3000" dirty="0" smtClean="0">
                <a:latin typeface="+mn-lt"/>
              </a:rPr>
              <a:t>Rational Quadratic </a:t>
            </a:r>
            <a:r>
              <a:rPr lang="en-US" sz="3000" dirty="0" smtClean="0">
                <a:latin typeface="+mn-lt"/>
              </a:rPr>
              <a:t>kernels </a:t>
            </a:r>
            <a:r>
              <a:rPr lang="en-US" sz="3000" dirty="0" smtClean="0">
                <a:latin typeface="+mn-lt"/>
              </a:rPr>
              <a:t>and derive uncertainties on the testing set predictions via the standard deviation of the predictive distribution.  If the uncertainty on a prediction is greater than </a:t>
            </a:r>
            <a:r>
              <a:rPr lang="en-US" sz="3000" dirty="0">
                <a:latin typeface="+mn-lt"/>
              </a:rPr>
              <a:t>1</a:t>
            </a:r>
            <a:r>
              <a:rPr lang="en-US" sz="3000" dirty="0" smtClean="0">
                <a:latin typeface="+mn-lt"/>
              </a:rPr>
              <a:t>𝜎 above the median uncertainty, we say that that region of parameter space requires additional simulations.  The top figure displays a histogram of the testing set uncertainties for a GP with a Rational Quadratic kernel and shows that our heuristic identifies the </a:t>
            </a:r>
            <a:r>
              <a:rPr lang="en-US" sz="3000" dirty="0" smtClean="0">
                <a:latin typeface="+mn-lt"/>
              </a:rPr>
              <a:t>few points in parameter space </a:t>
            </a:r>
            <a:r>
              <a:rPr lang="en-US" sz="3000" dirty="0" smtClean="0">
                <a:latin typeface="+mn-lt"/>
              </a:rPr>
              <a:t>where more simulations are required.</a:t>
            </a:r>
          </a:p>
          <a:p>
            <a:pPr algn="just"/>
            <a:endParaRPr lang="en-US" sz="3000" dirty="0" smtClean="0">
              <a:latin typeface="+mn-lt"/>
            </a:endParaRPr>
          </a:p>
          <a:p>
            <a:pPr algn="just"/>
            <a:r>
              <a:rPr lang="en-US" sz="3200" b="1" u="sng" dirty="0" smtClean="0">
                <a:latin typeface="+mn-lt"/>
              </a:rPr>
              <a:t>Bootstrapping </a:t>
            </a:r>
          </a:p>
          <a:p>
            <a:pPr algn="just"/>
            <a:r>
              <a:rPr lang="en-US" sz="3000" dirty="0" smtClean="0">
                <a:latin typeface="+mn-lt"/>
              </a:rPr>
              <a:t>Due to the computational cost of fitting GPs, O(N</a:t>
            </a:r>
            <a:r>
              <a:rPr lang="en-US" sz="3000" baseline="30000" dirty="0" smtClean="0">
                <a:latin typeface="+mn-lt"/>
              </a:rPr>
              <a:t>3</a:t>
            </a:r>
            <a:r>
              <a:rPr lang="en-US" sz="3000" dirty="0" smtClean="0">
                <a:latin typeface="+mn-lt"/>
              </a:rPr>
              <a:t>), we used bootstrapping, fitting on various resampled realizations of the training set with replacement, and </a:t>
            </a:r>
            <a:r>
              <a:rPr lang="en-US" sz="3000" dirty="0" smtClean="0">
                <a:latin typeface="+mn-lt"/>
              </a:rPr>
              <a:t>predicted on the testing set using </a:t>
            </a:r>
            <a:r>
              <a:rPr lang="en-US" sz="3000" dirty="0" smtClean="0">
                <a:latin typeface="+mn-lt"/>
              </a:rPr>
              <a:t>each </a:t>
            </a:r>
            <a:r>
              <a:rPr lang="en-US" sz="3000" dirty="0" smtClean="0">
                <a:latin typeface="+mn-lt"/>
              </a:rPr>
              <a:t>bootstrap.  </a:t>
            </a:r>
            <a:r>
              <a:rPr lang="en-US" sz="3000" dirty="0" smtClean="0">
                <a:latin typeface="+mn-lt"/>
              </a:rPr>
              <a:t>For each </a:t>
            </a:r>
            <a:r>
              <a:rPr lang="en-US" sz="3000" dirty="0" smtClean="0">
                <a:latin typeface="+mn-lt"/>
              </a:rPr>
              <a:t>predicted point, </a:t>
            </a:r>
            <a:r>
              <a:rPr lang="en-US" sz="3000" dirty="0" smtClean="0">
                <a:latin typeface="+mn-lt"/>
              </a:rPr>
              <a:t>we computed the standard deviation of </a:t>
            </a:r>
            <a:r>
              <a:rPr lang="en-US" sz="3000" dirty="0" smtClean="0">
                <a:latin typeface="+mn-lt"/>
              </a:rPr>
              <a:t>all the </a:t>
            </a:r>
            <a:r>
              <a:rPr lang="en-US" sz="3000" dirty="0" smtClean="0">
                <a:latin typeface="+mn-lt"/>
              </a:rPr>
              <a:t>bootstrapped </a:t>
            </a:r>
            <a:r>
              <a:rPr lang="en-US" sz="3000" dirty="0" smtClean="0">
                <a:latin typeface="+mn-lt"/>
              </a:rPr>
              <a:t>model predictions </a:t>
            </a:r>
            <a:r>
              <a:rPr lang="en-US" sz="3000" dirty="0" smtClean="0">
                <a:latin typeface="+mn-lt"/>
              </a:rPr>
              <a:t>as our uncertainty proxy.  We </a:t>
            </a:r>
            <a:r>
              <a:rPr lang="en-US" sz="3000" dirty="0" smtClean="0">
                <a:latin typeface="+mn-lt"/>
              </a:rPr>
              <a:t>performed </a:t>
            </a:r>
            <a:r>
              <a:rPr lang="en-US" sz="3000" dirty="0" smtClean="0">
                <a:latin typeface="+mn-lt"/>
              </a:rPr>
              <a:t>bootstrapping with linear regression and ridge regression.  In the bottom figure, we plot a 2D slice of our data colored by the uncertainty of the bootstrapped ridge regression estimator.  As expected, the model is more uncertain in the sparser regions of this space.</a:t>
            </a:r>
            <a:endParaRPr lang="en-US" sz="3000" dirty="0"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900021" y="7724243"/>
            <a:ext cx="9153493" cy="1683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latin typeface="+mn-lt"/>
              </a:rPr>
              <a:t>Ideally, an </a:t>
            </a:r>
            <a:r>
              <a:rPr lang="en-US" sz="3200" dirty="0" smtClean="0">
                <a:latin typeface="+mn-lt"/>
              </a:rPr>
              <a:t>appropriately trained </a:t>
            </a:r>
            <a:r>
              <a:rPr lang="en-US" sz="3200" dirty="0">
                <a:latin typeface="+mn-lt"/>
              </a:rPr>
              <a:t>model will fit the data </a:t>
            </a:r>
            <a:r>
              <a:rPr lang="en-US" sz="3200" dirty="0" smtClean="0">
                <a:latin typeface="+mn-lt"/>
              </a:rPr>
              <a:t>and could replace </a:t>
            </a:r>
            <a:r>
              <a:rPr lang="en-US" sz="3200" dirty="0">
                <a:latin typeface="+mn-lt"/>
              </a:rPr>
              <a:t>running computationally expensive </a:t>
            </a:r>
            <a:r>
              <a:rPr lang="en-US" sz="3200" dirty="0" smtClean="0">
                <a:latin typeface="+mn-lt"/>
              </a:rPr>
              <a:t>simulations.  We fit our dataset </a:t>
            </a:r>
            <a:r>
              <a:rPr lang="en-US" sz="3200" dirty="0">
                <a:latin typeface="+mn-lt"/>
              </a:rPr>
              <a:t>using </a:t>
            </a:r>
            <a:r>
              <a:rPr lang="en-US" sz="3200" dirty="0" smtClean="0">
                <a:latin typeface="+mn-lt"/>
              </a:rPr>
              <a:t>numerous methods </a:t>
            </a:r>
            <a:r>
              <a:rPr lang="en-US" sz="3200" dirty="0">
                <a:latin typeface="+mn-lt"/>
              </a:rPr>
              <a:t>such as ordinary least </a:t>
            </a:r>
            <a:r>
              <a:rPr lang="en-US" sz="3200" dirty="0" smtClean="0">
                <a:latin typeface="+mn-lt"/>
              </a:rPr>
              <a:t>squares (OLS), </a:t>
            </a:r>
            <a:r>
              <a:rPr lang="en-US" sz="3200" dirty="0">
                <a:latin typeface="+mn-lt"/>
              </a:rPr>
              <a:t>ridge </a:t>
            </a:r>
            <a:r>
              <a:rPr lang="en-US" sz="3200" dirty="0" smtClean="0">
                <a:latin typeface="+mn-lt"/>
              </a:rPr>
              <a:t>regression (RR), </a:t>
            </a:r>
            <a:r>
              <a:rPr lang="en-US" sz="3200" dirty="0">
                <a:latin typeface="+mn-lt"/>
              </a:rPr>
              <a:t>ensemble </a:t>
            </a:r>
            <a:r>
              <a:rPr lang="en-US" sz="3200" dirty="0" smtClean="0">
                <a:latin typeface="+mn-lt"/>
              </a:rPr>
              <a:t>methods like Random Forest (RF) and </a:t>
            </a:r>
            <a:r>
              <a:rPr lang="en-US" sz="3200" dirty="0" err="1" smtClean="0">
                <a:latin typeface="+mn-lt"/>
              </a:rPr>
              <a:t>XGBoost</a:t>
            </a:r>
            <a:r>
              <a:rPr lang="en-US" sz="3200" dirty="0" smtClean="0">
                <a:latin typeface="+mn-lt"/>
              </a:rPr>
              <a:t>, and GP </a:t>
            </a:r>
            <a:r>
              <a:rPr lang="en-US" sz="3200" dirty="0">
                <a:latin typeface="+mn-lt"/>
              </a:rPr>
              <a:t>regression. To quantify model performance we used </a:t>
            </a:r>
            <a:r>
              <a:rPr lang="en-US" sz="3200" dirty="0" err="1">
                <a:latin typeface="+mn-lt"/>
              </a:rPr>
              <a:t>scikit-learn's</a:t>
            </a:r>
            <a:r>
              <a:rPr lang="en-US" sz="3200" dirty="0">
                <a:latin typeface="+mn-lt"/>
              </a:rPr>
              <a:t> </a:t>
            </a:r>
            <a:r>
              <a:rPr lang="en-US" sz="3200" dirty="0" smtClean="0">
                <a:latin typeface="+mn-lt"/>
              </a:rPr>
              <a:t>score </a:t>
            </a:r>
            <a:r>
              <a:rPr lang="en-US" sz="3200" dirty="0">
                <a:latin typeface="+mn-lt"/>
              </a:rPr>
              <a:t>(R</a:t>
            </a:r>
            <a:r>
              <a:rPr lang="en-US" sz="3200" baseline="30000" dirty="0">
                <a:latin typeface="+mn-lt"/>
              </a:rPr>
              <a:t>2</a:t>
            </a:r>
            <a:r>
              <a:rPr lang="en-US" sz="3200" dirty="0">
                <a:latin typeface="+mn-lt"/>
              </a:rPr>
              <a:t>) </a:t>
            </a:r>
            <a:r>
              <a:rPr lang="en-US" sz="3200" dirty="0" smtClean="0">
                <a:latin typeface="+mn-lt"/>
              </a:rPr>
              <a:t>where score </a:t>
            </a:r>
            <a:r>
              <a:rPr lang="en-US" sz="3200" dirty="0">
                <a:latin typeface="+mn-lt"/>
              </a:rPr>
              <a:t>of 1</a:t>
            </a:r>
            <a:r>
              <a:rPr lang="en-US" sz="3200" dirty="0" smtClean="0">
                <a:latin typeface="+mn-lt"/>
              </a:rPr>
              <a:t> </a:t>
            </a:r>
            <a:r>
              <a:rPr lang="en-US" sz="3200" dirty="0" smtClean="0">
                <a:latin typeface="+mn-lt"/>
              </a:rPr>
              <a:t>is the best possible and </a:t>
            </a:r>
            <a:r>
              <a:rPr lang="en-US" sz="3200" dirty="0" smtClean="0">
                <a:latin typeface="+mn-lt"/>
              </a:rPr>
              <a:t>also mean squared error (MSE). We </a:t>
            </a:r>
            <a:r>
              <a:rPr lang="en-US" sz="3200" dirty="0">
                <a:latin typeface="+mn-lt"/>
              </a:rPr>
              <a:t>trained each model on </a:t>
            </a:r>
            <a:r>
              <a:rPr lang="en-US" sz="3200" dirty="0" smtClean="0">
                <a:latin typeface="+mn-lt"/>
              </a:rPr>
              <a:t>8,000 </a:t>
            </a:r>
            <a:r>
              <a:rPr lang="en-US" sz="3200" dirty="0">
                <a:latin typeface="+mn-lt"/>
              </a:rPr>
              <a:t>simulations and tested on the remaining </a:t>
            </a:r>
            <a:r>
              <a:rPr lang="en-US" sz="3200" dirty="0" smtClean="0">
                <a:latin typeface="+mn-lt"/>
              </a:rPr>
              <a:t>2,000. We tuned all </a:t>
            </a:r>
            <a:r>
              <a:rPr lang="en-US" sz="3200" dirty="0" err="1" smtClean="0">
                <a:latin typeface="+mn-lt"/>
              </a:rPr>
              <a:t>hyperparameters</a:t>
            </a:r>
            <a:r>
              <a:rPr lang="en-US" sz="3200" dirty="0" smtClean="0">
                <a:latin typeface="+mn-lt"/>
              </a:rPr>
              <a:t> using k=5 fold cross-validation.  </a:t>
            </a:r>
          </a:p>
          <a:p>
            <a:pPr algn="just"/>
            <a:endParaRPr lang="en-US" sz="2400" dirty="0" smtClean="0">
              <a:latin typeface="+mn-lt"/>
            </a:endParaRPr>
          </a:p>
          <a:p>
            <a:pPr algn="just"/>
            <a:endParaRPr lang="en-US" sz="2400" dirty="0">
              <a:latin typeface="+mn-lt"/>
            </a:endParaRPr>
          </a:p>
          <a:p>
            <a:pPr algn="just"/>
            <a:endParaRPr lang="en-US" sz="2400" dirty="0" smtClean="0">
              <a:latin typeface="+mn-lt"/>
            </a:endParaRPr>
          </a:p>
          <a:p>
            <a:pPr algn="just"/>
            <a:endParaRPr lang="en-US" sz="2400" dirty="0">
              <a:latin typeface="+mn-lt"/>
            </a:endParaRPr>
          </a:p>
          <a:p>
            <a:pPr algn="just"/>
            <a:endParaRPr lang="en-US" sz="2400" dirty="0" smtClean="0">
              <a:latin typeface="+mn-lt"/>
            </a:endParaRPr>
          </a:p>
          <a:p>
            <a:pPr algn="just"/>
            <a:endParaRPr lang="en-US" sz="2400" dirty="0">
              <a:latin typeface="+mn-lt"/>
            </a:endParaRPr>
          </a:p>
          <a:p>
            <a:pPr algn="just"/>
            <a:endParaRPr lang="en-US" sz="2400" dirty="0" smtClean="0">
              <a:latin typeface="+mn-lt"/>
            </a:endParaRPr>
          </a:p>
          <a:p>
            <a:pPr algn="just"/>
            <a:endParaRPr lang="en-US" sz="2400" dirty="0">
              <a:latin typeface="+mn-lt"/>
            </a:endParaRPr>
          </a:p>
          <a:p>
            <a:pPr algn="just"/>
            <a:endParaRPr lang="en-US" sz="2400" dirty="0" smtClean="0">
              <a:latin typeface="+mn-lt"/>
            </a:endParaRPr>
          </a:p>
          <a:p>
            <a:pPr algn="just"/>
            <a:endParaRPr lang="en-US" sz="2400" dirty="0">
              <a:latin typeface="+mn-lt"/>
            </a:endParaRPr>
          </a:p>
          <a:p>
            <a:pPr algn="just"/>
            <a:endParaRPr lang="en-US" sz="2400" dirty="0" smtClean="0">
              <a:latin typeface="+mn-lt"/>
            </a:endParaRPr>
          </a:p>
          <a:p>
            <a:pPr algn="just"/>
            <a:endParaRPr lang="en-US" sz="2400" dirty="0" smtClean="0">
              <a:latin typeface="+mn-lt"/>
            </a:endParaRPr>
          </a:p>
          <a:p>
            <a:pPr algn="just"/>
            <a:endParaRPr lang="en-US" sz="2400" dirty="0">
              <a:latin typeface="+mn-lt"/>
            </a:endParaRPr>
          </a:p>
          <a:p>
            <a:pPr algn="just"/>
            <a:endParaRPr lang="en-US" sz="2400" dirty="0" smtClean="0">
              <a:latin typeface="+mn-lt"/>
            </a:endParaRPr>
          </a:p>
          <a:p>
            <a:pPr algn="just"/>
            <a:endParaRPr lang="en-US" sz="2400" dirty="0">
              <a:latin typeface="+mn-lt"/>
            </a:endParaRPr>
          </a:p>
          <a:p>
            <a:pPr algn="just"/>
            <a:endParaRPr lang="en-US" sz="2400" dirty="0" smtClean="0">
              <a:latin typeface="+mn-lt"/>
            </a:endParaRPr>
          </a:p>
          <a:p>
            <a:pPr algn="just"/>
            <a:r>
              <a:rPr lang="en-US" sz="3200" dirty="0" smtClean="0">
                <a:latin typeface="+mn-lt"/>
              </a:rPr>
              <a:t>As expected, GPs perform better than linear models while we find </a:t>
            </a:r>
            <a:r>
              <a:rPr lang="en-US" sz="3200" dirty="0" smtClean="0">
                <a:latin typeface="+mn-lt"/>
              </a:rPr>
              <a:t>that </a:t>
            </a:r>
            <a:r>
              <a:rPr lang="en-US" sz="3200" dirty="0" smtClean="0">
                <a:latin typeface="+mn-lt"/>
              </a:rPr>
              <a:t>ensemble methods perform the </a:t>
            </a:r>
            <a:r>
              <a:rPr lang="en-US" sz="3200" dirty="0" smtClean="0">
                <a:latin typeface="+mn-lt"/>
              </a:rPr>
              <a:t>best. </a:t>
            </a:r>
            <a:r>
              <a:rPr lang="en-US" sz="3200" dirty="0" smtClean="0">
                <a:latin typeface="+mn-lt"/>
              </a:rPr>
              <a:t>We find that </a:t>
            </a:r>
            <a:r>
              <a:rPr lang="en-US" sz="3200" dirty="0" err="1" smtClean="0">
                <a:latin typeface="+mn-lt"/>
              </a:rPr>
              <a:t>XGBoost</a:t>
            </a:r>
            <a:r>
              <a:rPr lang="en-US" sz="3200" dirty="0" smtClean="0">
                <a:latin typeface="+mn-lt"/>
              </a:rPr>
              <a:t> consistently yields the best </a:t>
            </a:r>
            <a:r>
              <a:rPr lang="en-US" sz="3200" dirty="0" smtClean="0">
                <a:latin typeface="+mn-lt"/>
              </a:rPr>
              <a:t>performance. Even </a:t>
            </a:r>
            <a:r>
              <a:rPr lang="en-US" sz="3200" dirty="0" smtClean="0">
                <a:latin typeface="+mn-lt"/>
              </a:rPr>
              <a:t>with cross-validation tuned </a:t>
            </a:r>
            <a:r>
              <a:rPr lang="en-US" sz="3200" dirty="0" smtClean="0">
                <a:latin typeface="+mn-lt"/>
              </a:rPr>
              <a:t>regularization parameters, </a:t>
            </a:r>
            <a:r>
              <a:rPr lang="en-US" sz="3200" dirty="0" smtClean="0">
                <a:latin typeface="+mn-lt"/>
              </a:rPr>
              <a:t>more complex models seem to </a:t>
            </a:r>
            <a:r>
              <a:rPr lang="en-US" sz="3200" dirty="0" err="1" smtClean="0">
                <a:latin typeface="+mn-lt"/>
              </a:rPr>
              <a:t>overfit</a:t>
            </a:r>
            <a:r>
              <a:rPr lang="en-US" sz="3200" dirty="0" smtClean="0">
                <a:latin typeface="+mn-lt"/>
              </a:rPr>
              <a:t>. With </a:t>
            </a:r>
            <a:r>
              <a:rPr lang="en-US" sz="3200" dirty="0">
                <a:latin typeface="+mn-lt"/>
              </a:rPr>
              <a:t>more data to train the </a:t>
            </a:r>
            <a:r>
              <a:rPr lang="en-US" sz="3200" dirty="0" err="1">
                <a:latin typeface="+mn-lt"/>
              </a:rPr>
              <a:t>XGBoost</a:t>
            </a:r>
            <a:r>
              <a:rPr lang="en-US" sz="3200" dirty="0">
                <a:latin typeface="+mn-lt"/>
              </a:rPr>
              <a:t> </a:t>
            </a:r>
            <a:r>
              <a:rPr lang="en-US" sz="3200" dirty="0" smtClean="0">
                <a:latin typeface="+mn-lt"/>
              </a:rPr>
              <a:t>method, we could perhaps </a:t>
            </a:r>
            <a:r>
              <a:rPr lang="en-US" sz="3200" dirty="0">
                <a:latin typeface="+mn-lt"/>
              </a:rPr>
              <a:t>get to </a:t>
            </a:r>
            <a:r>
              <a:rPr lang="en-US" sz="3200" dirty="0" smtClean="0">
                <a:latin typeface="+mn-lt"/>
              </a:rPr>
              <a:t>an improved performance </a:t>
            </a:r>
            <a:r>
              <a:rPr lang="en-US" sz="3200" dirty="0">
                <a:latin typeface="+mn-lt"/>
              </a:rPr>
              <a:t>around </a:t>
            </a:r>
            <a:r>
              <a:rPr lang="en-US" sz="3200" dirty="0" smtClean="0">
                <a:latin typeface="+mn-lt"/>
              </a:rPr>
              <a:t>a score </a:t>
            </a:r>
            <a:r>
              <a:rPr lang="en-US" sz="3200" dirty="0">
                <a:latin typeface="+mn-lt"/>
              </a:rPr>
              <a:t>of 0.9 - 0.95  </a:t>
            </a:r>
            <a:r>
              <a:rPr lang="en-US" sz="3200" dirty="0" smtClean="0">
                <a:latin typeface="+mn-lt"/>
              </a:rPr>
              <a:t>where overfitting is </a:t>
            </a:r>
            <a:r>
              <a:rPr lang="en-US" sz="3200" dirty="0" smtClean="0">
                <a:latin typeface="+mn-lt"/>
              </a:rPr>
              <a:t>less of</a:t>
            </a:r>
            <a:r>
              <a:rPr lang="en-US" sz="3200" dirty="0" smtClean="0">
                <a:latin typeface="+mn-lt"/>
              </a:rPr>
              <a:t> </a:t>
            </a:r>
            <a:r>
              <a:rPr lang="en-US" sz="3200" dirty="0" smtClean="0">
                <a:latin typeface="+mn-lt"/>
              </a:rPr>
              <a:t>an issue </a:t>
            </a:r>
            <a:r>
              <a:rPr lang="en-US" sz="3200" dirty="0" smtClean="0">
                <a:latin typeface="+mn-lt"/>
              </a:rPr>
              <a:t>and we </a:t>
            </a:r>
            <a:r>
              <a:rPr lang="en-US" sz="3200" dirty="0" smtClean="0">
                <a:latin typeface="+mn-lt"/>
              </a:rPr>
              <a:t>would </a:t>
            </a:r>
            <a:r>
              <a:rPr lang="en-US" sz="3200" dirty="0">
                <a:latin typeface="+mn-lt"/>
              </a:rPr>
              <a:t>no longer have to run simulations. 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1" t="65528" r="21563" b="13933"/>
          <a:stretch/>
        </p:blipFill>
        <p:spPr>
          <a:xfrm>
            <a:off x="26766833" y="13242927"/>
            <a:ext cx="9653867" cy="4133772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efault Design 3">
    <a:dk1>
      <a:srgbClr val="000000"/>
    </a:dk1>
    <a:lt1>
      <a:srgbClr val="FFFFFF"/>
    </a:lt1>
    <a:dk2>
      <a:srgbClr val="000000"/>
    </a:dk2>
    <a:lt2>
      <a:srgbClr val="333333"/>
    </a:lt2>
    <a:accent1>
      <a:srgbClr val="DDDDDD"/>
    </a:accent1>
    <a:accent2>
      <a:srgbClr val="808080"/>
    </a:accent2>
    <a:accent3>
      <a:srgbClr val="FFFFFF"/>
    </a:accent3>
    <a:accent4>
      <a:srgbClr val="000000"/>
    </a:accent4>
    <a:accent5>
      <a:srgbClr val="EBEBEB"/>
    </a:accent5>
    <a:accent6>
      <a:srgbClr val="737373"/>
    </a:accent6>
    <a:hlink>
      <a:srgbClr val="4D4D4D"/>
    </a:hlink>
    <a:folHlink>
      <a:srgbClr val="EAEAEA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6530</TotalTime>
  <Words>976</Words>
  <Application>Microsoft Macintosh PowerPoint</Application>
  <PresentationFormat>Custom</PresentationFormat>
  <Paragraphs>50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Helvetica</vt:lpstr>
      <vt:lpstr>ＭＳ Ｐゴシック</vt:lpstr>
      <vt:lpstr>Times New Roman</vt:lpstr>
      <vt:lpstr>Default Design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 template</dc:title>
  <dc:subject>conference poster</dc:subject>
  <dc:creator/>
  <cp:keywords>poster, conference, session, meeting, symposium, research, presentation</cp:keywords>
  <dc:description>_x000d_</dc:description>
  <cp:lastModifiedBy>dflemin3</cp:lastModifiedBy>
  <cp:revision>818</cp:revision>
  <cp:lastPrinted>2016-12-05T03:44:25Z</cp:lastPrinted>
  <dcterms:created xsi:type="dcterms:W3CDTF">2016-09-13T17:04:04Z</dcterms:created>
  <dcterms:modified xsi:type="dcterms:W3CDTF">2016-12-07T19:03:48Z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wner">
    <vt:lpwstr>Colin Purrington</vt:lpwstr>
  </property>
</Properties>
</file>